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23" r:id="rId2"/>
    <p:sldId id="324" r:id="rId3"/>
    <p:sldId id="326" r:id="rId4"/>
    <p:sldId id="348" r:id="rId5"/>
    <p:sldId id="356" r:id="rId6"/>
    <p:sldId id="350" r:id="rId7"/>
    <p:sldId id="351" r:id="rId8"/>
    <p:sldId id="360" r:id="rId9"/>
    <p:sldId id="358" r:id="rId10"/>
    <p:sldId id="343" r:id="rId11"/>
    <p:sldId id="330"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Vagun" initials="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90FF"/>
    <a:srgbClr val="BCA890"/>
    <a:srgbClr val="66676C"/>
    <a:srgbClr val="B1172E"/>
    <a:srgbClr val="FEF19F"/>
    <a:srgbClr val="FEF6B0"/>
    <a:srgbClr val="FDD195"/>
    <a:srgbClr val="F7BE5D"/>
    <a:srgbClr val="F59945"/>
    <a:srgbClr val="EF9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6" autoAdjust="0"/>
    <p:restoredTop sz="96318" autoAdjust="0"/>
  </p:normalViewPr>
  <p:slideViewPr>
    <p:cSldViewPr snapToGrid="0">
      <p:cViewPr varScale="1">
        <p:scale>
          <a:sx n="106" d="100"/>
          <a:sy n="106" d="100"/>
        </p:scale>
        <p:origin x="9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2020/4/20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93545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09988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2020/4/20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2020/4/20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2020/4/20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2020/4/20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2020/4/20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2020/4/20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2020/4/20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Visio_Drawing.vsdx"/></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
            <a:ext cx="12192000" cy="6858000"/>
          </a:xfrm>
          <a:prstGeom prst="rect">
            <a:avLst/>
          </a:prstGeom>
        </p:spPr>
      </p:pic>
      <p:grpSp>
        <p:nvGrpSpPr>
          <p:cNvPr id="8" name="组合 7"/>
          <p:cNvGrpSpPr/>
          <p:nvPr/>
        </p:nvGrpSpPr>
        <p:grpSpPr>
          <a:xfrm>
            <a:off x="2125980" y="1684020"/>
            <a:ext cx="6438265" cy="4244340"/>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126615" y="890270"/>
            <a:ext cx="7094220" cy="5038090"/>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986915" y="3206115"/>
            <a:ext cx="7105015" cy="1223412"/>
          </a:xfrm>
          <a:prstGeom prst="rect">
            <a:avLst/>
          </a:prstGeom>
        </p:spPr>
        <p:txBody>
          <a:bodyPr wrap="square" lIns="68580" tIns="34290" rIns="68580" bIns="34290">
            <a:spAutoFit/>
          </a:bodyPr>
          <a:lstStyle/>
          <a:p>
            <a:pPr algn="ctr">
              <a:defRPr/>
            </a:pPr>
            <a:r>
              <a:rPr lang="zh-CN" altLang="en-US" sz="7500" spc="225" dirty="0">
                <a:solidFill>
                  <a:schemeClr val="bg1"/>
                </a:solidFill>
                <a:latin typeface="字魂59号-创粗黑" panose="00000500000000000000" pitchFamily="2" charset="-122"/>
                <a:ea typeface="字魂59号-创粗黑" panose="00000500000000000000" pitchFamily="2" charset="-122"/>
                <a:cs typeface="+mn-ea"/>
                <a:sym typeface="+mn-lt"/>
              </a:rPr>
              <a:t>小车初级巡线</a:t>
            </a:r>
          </a:p>
        </p:txBody>
      </p:sp>
      <p:sp>
        <p:nvSpPr>
          <p:cNvPr id="15" name="矩形 14">
            <a:extLst>
              <a:ext uri="{FF2B5EF4-FFF2-40B4-BE49-F238E27FC236}">
                <a16:creationId xmlns:a16="http://schemas.microsoft.com/office/drawing/2014/main" id="{2A0E1871-75B1-44D9-97BE-BE87CEECB96F}"/>
              </a:ext>
            </a:extLst>
          </p:cNvPr>
          <p:cNvSpPr/>
          <p:nvPr/>
        </p:nvSpPr>
        <p:spPr>
          <a:xfrm>
            <a:off x="2986435" y="2216095"/>
            <a:ext cx="5618045" cy="899160"/>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5400" spc="225" dirty="0" err="1">
                <a:solidFill>
                  <a:srgbClr val="BCA890"/>
                </a:solidFill>
                <a:latin typeface="包图粗朗体" panose="02000000000000000000" pitchFamily="2" charset="-122"/>
                <a:ea typeface="包图粗朗体" panose="02000000000000000000" pitchFamily="2" charset="-122"/>
                <a:cs typeface="+mn-ea"/>
                <a:sym typeface="+mn-lt"/>
              </a:rPr>
              <a:t>Cute:Bit</a:t>
            </a:r>
            <a:endParaRPr lang="en-US" sz="54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20" name="文本框 17">
            <a:extLst>
              <a:ext uri="{FF2B5EF4-FFF2-40B4-BE49-F238E27FC236}">
                <a16:creationId xmlns:a16="http://schemas.microsoft.com/office/drawing/2014/main" id="{F35914DB-4706-419E-A61C-5C53EDC72622}"/>
              </a:ext>
            </a:extLst>
          </p:cNvPr>
          <p:cNvSpPr txBox="1"/>
          <p:nvPr/>
        </p:nvSpPr>
        <p:spPr>
          <a:xfrm>
            <a:off x="7765016" y="5142554"/>
            <a:ext cx="906017" cy="49962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2000" dirty="0">
                <a:solidFill>
                  <a:srgbClr val="66676C"/>
                </a:solidFill>
                <a:latin typeface="字魂58号-创中黑" panose="00000500000000000000" pitchFamily="2" charset="-122"/>
                <a:ea typeface="字魂58号-创中黑" panose="00000500000000000000" pitchFamily="2" charset="-122"/>
                <a:cs typeface="字体视界-简圆体" panose="02010601030101010101" charset="-122"/>
              </a:rPr>
              <a:t>Q</a:t>
            </a:r>
            <a:r>
              <a:rPr lang="zh-CN" altLang="en-US" sz="2000" dirty="0">
                <a:solidFill>
                  <a:srgbClr val="66676C"/>
                </a:solidFill>
                <a:latin typeface="字魂58号-创中黑" panose="00000500000000000000" pitchFamily="2" charset="-122"/>
                <a:ea typeface="字魂58号-创中黑" panose="00000500000000000000" pitchFamily="2" charset="-122"/>
                <a:cs typeface="字体视界-简圆体" panose="02010601030101010101" charset="-122"/>
              </a:rPr>
              <a:t>比特</a:t>
            </a:r>
          </a:p>
        </p:txBody>
      </p:sp>
      <p:pic>
        <p:nvPicPr>
          <p:cNvPr id="21" name="图片 20">
            <a:extLst>
              <a:ext uri="{FF2B5EF4-FFF2-40B4-BE49-F238E27FC236}">
                <a16:creationId xmlns:a16="http://schemas.microsoft.com/office/drawing/2014/main" id="{23FA92FD-6B9E-4584-A9FB-A535D7EC08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7886" y="15964"/>
            <a:ext cx="2382439" cy="8884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拓展与思考</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0" name="PA_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229" y="1556017"/>
            <a:ext cx="3744809" cy="3745965"/>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28"/>
          <p:cNvSpPr/>
          <p:nvPr/>
        </p:nvSpPr>
        <p:spPr>
          <a:xfrm>
            <a:off x="4375471" y="2780965"/>
            <a:ext cx="7220066" cy="874407"/>
          </a:xfrm>
          <a:prstGeom prst="rect">
            <a:avLst/>
          </a:prstGeom>
        </p:spPr>
        <p:txBody>
          <a:bodyPr wrap="square">
            <a:spAutoFit/>
          </a:bodyPr>
          <a:lstStyle/>
          <a:p>
            <a:pPr defTabSz="1828800">
              <a:lnSpc>
                <a:spcPct val="150000"/>
              </a:lnSpc>
            </a:pPr>
            <a:r>
              <a:rPr lang="zh-CN" altLang="en-US"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       要让智能小车顺利完成巡线任务，除了本课所讲的程序外，还有其他编程方法吗？请认真想一想，并根据自己的理解尝试编写、调试。</a:t>
            </a:r>
            <a:endParaRPr lang="id-ID"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p:cNvGrpSpPr/>
          <p:nvPr/>
        </p:nvGrpSpPr>
        <p:grpSpPr>
          <a:xfrm>
            <a:off x="2586037" y="1695067"/>
            <a:ext cx="5657851" cy="4244193"/>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586037" y="889780"/>
            <a:ext cx="6635093" cy="5038387"/>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2945745" y="2247521"/>
            <a:ext cx="5618045" cy="900246"/>
          </a:xfrm>
          <a:prstGeom prst="rect">
            <a:avLst/>
          </a:prstGeom>
        </p:spPr>
        <p:txBody>
          <a:bodyPr wrap="square" lIns="68580" tIns="34290" rIns="68580" bIns="34290">
            <a:spAutoFit/>
          </a:bodyPr>
          <a:lstStyle/>
          <a:p>
            <a:pPr algn="ctr">
              <a:defRPr/>
            </a:pPr>
            <a:r>
              <a:rPr lang="en-US" altLang="zh-CN" sz="5400" spc="225" dirty="0">
                <a:solidFill>
                  <a:srgbClr val="BCA890"/>
                </a:solidFill>
                <a:latin typeface="包图粗朗体" panose="02000000000000000000" pitchFamily="2" charset="-122"/>
                <a:ea typeface="包图粗朗体" panose="02000000000000000000" pitchFamily="2" charset="-122"/>
                <a:cs typeface="+mn-ea"/>
                <a:sym typeface="+mn-lt"/>
              </a:rPr>
              <a:t>THANKS</a:t>
            </a:r>
            <a:endParaRPr sz="54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2586037" y="3206363"/>
            <a:ext cx="6506508" cy="1084912"/>
          </a:xfrm>
          <a:prstGeom prst="rect">
            <a:avLst/>
          </a:prstGeom>
        </p:spPr>
        <p:txBody>
          <a:bodyPr wrap="square" lIns="68580" tIns="34290" rIns="68580" bIns="34290">
            <a:spAutoFit/>
          </a:bodyPr>
          <a:lstStyle/>
          <a:p>
            <a:pPr algn="ctr">
              <a:defRPr/>
            </a:pPr>
            <a:r>
              <a:rPr lang="zh-CN" altLang="en-US" sz="6600" spc="225" dirty="0">
                <a:solidFill>
                  <a:schemeClr val="bg1"/>
                </a:solidFill>
                <a:latin typeface="字魂59号-创粗黑" panose="00000500000000000000" pitchFamily="2" charset="-122"/>
                <a:ea typeface="字魂59号-创粗黑" panose="00000500000000000000" pitchFamily="2" charset="-122"/>
                <a:cs typeface="+mn-ea"/>
                <a:sym typeface="+mn-lt"/>
              </a:rPr>
              <a:t>谢谢观看</a:t>
            </a:r>
            <a:endParaRPr sz="66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pic>
        <p:nvPicPr>
          <p:cNvPr id="15" name="图片 14">
            <a:extLst>
              <a:ext uri="{FF2B5EF4-FFF2-40B4-BE49-F238E27FC236}">
                <a16:creationId xmlns:a16="http://schemas.microsoft.com/office/drawing/2014/main" id="{23FA92FD-6B9E-4584-A9FB-A535D7EC08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02" y="0"/>
            <a:ext cx="2382439" cy="8884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776"/>
            <a:ext cx="12192000" cy="6858000"/>
          </a:xfrm>
          <a:prstGeom prst="rect">
            <a:avLst/>
          </a:prstGeom>
        </p:spPr>
      </p:pic>
      <p:grpSp>
        <p:nvGrpSpPr>
          <p:cNvPr id="3" name="组合 2"/>
          <p:cNvGrpSpPr/>
          <p:nvPr/>
        </p:nvGrpSpPr>
        <p:grpSpPr>
          <a:xfrm rot="16200000" flipH="1" flipV="1">
            <a:off x="-1016074" y="1892771"/>
            <a:ext cx="6845122" cy="3059574"/>
            <a:chOff x="-1" y="889780"/>
            <a:chExt cx="12192000" cy="5049480"/>
          </a:xfrm>
        </p:grpSpPr>
        <p:grpSp>
          <p:nvGrpSpPr>
            <p:cNvPr id="8" name="组合 7"/>
            <p:cNvGrpSpPr/>
            <p:nvPr/>
          </p:nvGrpSpPr>
          <p:grpSpPr>
            <a:xfrm>
              <a:off x="2586037" y="1695067"/>
              <a:ext cx="5657851" cy="4244193"/>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1" y="2389944"/>
              <a:ext cx="12192000" cy="255353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586037" y="889780"/>
              <a:ext cx="6635093" cy="5038387"/>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矩形 26"/>
          <p:cNvSpPr/>
          <p:nvPr/>
        </p:nvSpPr>
        <p:spPr>
          <a:xfrm>
            <a:off x="1173889" y="2431192"/>
            <a:ext cx="2133221" cy="1177245"/>
          </a:xfrm>
          <a:prstGeom prst="rect">
            <a:avLst/>
          </a:prstGeom>
        </p:spPr>
        <p:txBody>
          <a:bodyPr wrap="square" lIns="68580" tIns="34290" rIns="68580" bIns="34290">
            <a:spAutoFit/>
          </a:bodyPr>
          <a:lstStyle/>
          <a:p>
            <a:pPr algn="ctr">
              <a:defRPr/>
            </a:pPr>
            <a:r>
              <a:rPr lang="zh-CN" altLang="en-US" sz="3600" spc="225" dirty="0">
                <a:solidFill>
                  <a:schemeClr val="bg1"/>
                </a:solidFill>
                <a:latin typeface="字魂59号-创粗黑" panose="00000500000000000000" pitchFamily="2" charset="-122"/>
                <a:ea typeface="字魂59号-创粗黑" panose="00000500000000000000" pitchFamily="2" charset="-122"/>
                <a:cs typeface="+mn-ea"/>
                <a:sym typeface="+mn-lt"/>
              </a:rPr>
              <a:t>课程</a:t>
            </a:r>
            <a:endParaRPr lang="en-US" altLang="zh-CN"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a:p>
            <a:pPr algn="ctr">
              <a:defRPr/>
            </a:pPr>
            <a:r>
              <a:rPr lang="zh-CN" altLang="en-US" sz="3600" spc="225" dirty="0">
                <a:solidFill>
                  <a:schemeClr val="bg1"/>
                </a:solidFill>
                <a:latin typeface="字魂59号-创粗黑" panose="00000500000000000000" pitchFamily="2" charset="-122"/>
                <a:ea typeface="字魂59号-创粗黑" panose="00000500000000000000" pitchFamily="2" charset="-122"/>
                <a:cs typeface="+mn-ea"/>
                <a:sym typeface="+mn-lt"/>
              </a:rPr>
              <a:t>思路</a:t>
            </a:r>
            <a:endParaRPr lang="en-US" altLang="zh-CN"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31" name="矩形 30"/>
          <p:cNvSpPr/>
          <p:nvPr/>
        </p:nvSpPr>
        <p:spPr>
          <a:xfrm>
            <a:off x="364323" y="1550658"/>
            <a:ext cx="2061391" cy="1838965"/>
          </a:xfrm>
          <a:prstGeom prst="rect">
            <a:avLst/>
          </a:prstGeom>
        </p:spPr>
        <p:txBody>
          <a:bodyPr wrap="square" lIns="68580" tIns="34290" rIns="68580" bIns="34290">
            <a:spAutoFit/>
          </a:bodyPr>
          <a:lstStyle/>
          <a:p>
            <a:pPr algn="ctr">
              <a:defRPr/>
            </a:pPr>
            <a:r>
              <a:rPr lang="zh-CN" altLang="en-US" sz="11500" spc="225" dirty="0">
                <a:solidFill>
                  <a:srgbClr val="BCA890"/>
                </a:solidFill>
                <a:latin typeface="字魂59号-创粗黑" panose="00000500000000000000" pitchFamily="2" charset="-122"/>
                <a:ea typeface="字魂59号-创粗黑" panose="00000500000000000000" pitchFamily="2" charset="-122"/>
                <a:cs typeface="+mn-ea"/>
                <a:sym typeface="+mn-lt"/>
              </a:rPr>
              <a:t>“</a:t>
            </a:r>
            <a:endParaRPr sz="11500" spc="225" dirty="0">
              <a:solidFill>
                <a:srgbClr val="BCA890"/>
              </a:solidFill>
              <a:latin typeface="字魂59号-创粗黑" panose="00000500000000000000" pitchFamily="2" charset="-122"/>
              <a:ea typeface="字魂59号-创粗黑" panose="00000500000000000000" pitchFamily="2" charset="-122"/>
              <a:cs typeface="+mn-ea"/>
              <a:sym typeface="+mn-lt"/>
            </a:endParaRPr>
          </a:p>
        </p:txBody>
      </p:sp>
      <p:sp>
        <p:nvSpPr>
          <p:cNvPr id="32" name="矩形 31"/>
          <p:cNvSpPr/>
          <p:nvPr/>
        </p:nvSpPr>
        <p:spPr>
          <a:xfrm>
            <a:off x="2081648" y="3729367"/>
            <a:ext cx="2061391" cy="1838965"/>
          </a:xfrm>
          <a:prstGeom prst="rect">
            <a:avLst/>
          </a:prstGeom>
        </p:spPr>
        <p:txBody>
          <a:bodyPr wrap="square" lIns="68580" tIns="34290" rIns="68580" bIns="34290">
            <a:spAutoFit/>
          </a:bodyPr>
          <a:lstStyle/>
          <a:p>
            <a:pPr algn="ctr">
              <a:defRPr/>
            </a:pPr>
            <a:r>
              <a:rPr lang="zh-CN" altLang="en-US" sz="11500" spc="225" dirty="0">
                <a:solidFill>
                  <a:srgbClr val="BCA890"/>
                </a:solidFill>
                <a:latin typeface="字魂59号-创粗黑" panose="00000500000000000000" pitchFamily="2" charset="-122"/>
                <a:ea typeface="字魂59号-创粗黑" panose="00000500000000000000" pitchFamily="2" charset="-122"/>
                <a:cs typeface="+mn-ea"/>
                <a:sym typeface="+mn-lt"/>
              </a:rPr>
              <a:t>”</a:t>
            </a:r>
            <a:endParaRPr sz="11500" spc="225" dirty="0">
              <a:solidFill>
                <a:srgbClr val="BCA890"/>
              </a:solidFill>
              <a:latin typeface="字魂59号-创粗黑" panose="00000500000000000000" pitchFamily="2" charset="-122"/>
              <a:ea typeface="字魂59号-创粗黑" panose="00000500000000000000" pitchFamily="2" charset="-122"/>
              <a:cs typeface="+mn-ea"/>
              <a:sym typeface="+mn-lt"/>
            </a:endParaRPr>
          </a:p>
        </p:txBody>
      </p:sp>
      <p:sp>
        <p:nvSpPr>
          <p:cNvPr id="34" name="矩形 33"/>
          <p:cNvSpPr/>
          <p:nvPr/>
        </p:nvSpPr>
        <p:spPr>
          <a:xfrm>
            <a:off x="5546935" y="1145931"/>
            <a:ext cx="779857"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01</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35" name="矩形 34"/>
          <p:cNvSpPr/>
          <p:nvPr/>
        </p:nvSpPr>
        <p:spPr>
          <a:xfrm>
            <a:off x="6234676" y="1069768"/>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情景描述</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0" name="矩形 39"/>
          <p:cNvSpPr/>
          <p:nvPr/>
        </p:nvSpPr>
        <p:spPr>
          <a:xfrm>
            <a:off x="5534137" y="2426299"/>
            <a:ext cx="704485"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02</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1" name="矩形 40"/>
          <p:cNvSpPr/>
          <p:nvPr/>
        </p:nvSpPr>
        <p:spPr>
          <a:xfrm>
            <a:off x="6282276" y="2356761"/>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知识与概念</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2" name="矩形 41"/>
          <p:cNvSpPr/>
          <p:nvPr/>
        </p:nvSpPr>
        <p:spPr>
          <a:xfrm>
            <a:off x="5585573" y="3771797"/>
            <a:ext cx="779857"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03</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3" name="矩形 42"/>
          <p:cNvSpPr/>
          <p:nvPr/>
        </p:nvSpPr>
        <p:spPr>
          <a:xfrm>
            <a:off x="6304777" y="3719501"/>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作品制作</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4" name="矩形 43"/>
          <p:cNvSpPr/>
          <p:nvPr/>
        </p:nvSpPr>
        <p:spPr>
          <a:xfrm>
            <a:off x="5604522" y="5230698"/>
            <a:ext cx="729164"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04</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5" name="矩形 44"/>
          <p:cNvSpPr/>
          <p:nvPr/>
        </p:nvSpPr>
        <p:spPr>
          <a:xfrm>
            <a:off x="6274397" y="5104949"/>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拓展与思考</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37" name="Freeform 112"/>
          <p:cNvSpPr>
            <a:spLocks noEditPoints="1"/>
          </p:cNvSpPr>
          <p:nvPr/>
        </p:nvSpPr>
        <p:spPr bwMode="auto">
          <a:xfrm>
            <a:off x="4847623" y="1069293"/>
            <a:ext cx="602055" cy="602055"/>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rgbClr val="BCA890"/>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39" name="Freeform 61"/>
          <p:cNvSpPr>
            <a:spLocks noEditPoints="1"/>
          </p:cNvSpPr>
          <p:nvPr/>
        </p:nvSpPr>
        <p:spPr bwMode="auto">
          <a:xfrm>
            <a:off x="4870322" y="2426299"/>
            <a:ext cx="602055" cy="602055"/>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BCA89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6" name="Freeform 96"/>
          <p:cNvSpPr>
            <a:spLocks noEditPoints="1"/>
          </p:cNvSpPr>
          <p:nvPr/>
        </p:nvSpPr>
        <p:spPr bwMode="auto">
          <a:xfrm>
            <a:off x="4906673" y="3774356"/>
            <a:ext cx="602055" cy="602055"/>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rgbClr val="BCA89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8" name="Freeform 84"/>
          <p:cNvSpPr>
            <a:spLocks noEditPoints="1"/>
          </p:cNvSpPr>
          <p:nvPr/>
        </p:nvSpPr>
        <p:spPr bwMode="auto">
          <a:xfrm>
            <a:off x="4977167" y="5249484"/>
            <a:ext cx="602055" cy="602055"/>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BCA890"/>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28" name="TextBox 24"/>
          <p:cNvSpPr txBox="1"/>
          <p:nvPr/>
        </p:nvSpPr>
        <p:spPr>
          <a:xfrm>
            <a:off x="9092577" y="2518447"/>
            <a:ext cx="2735100" cy="377395"/>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巡线传感器循迹原理</a:t>
            </a:r>
            <a:endPar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9" name="TextBox 24"/>
          <p:cNvSpPr txBox="1"/>
          <p:nvPr/>
        </p:nvSpPr>
        <p:spPr>
          <a:xfrm>
            <a:off x="8592961" y="3592074"/>
            <a:ext cx="3297704" cy="1023726"/>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判断</a:t>
            </a:r>
            <a:r>
              <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R1</a:t>
            </a: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巡线传感器是否在黑线上</a:t>
            </a:r>
            <a:endPar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判断右巡线传感器是否在黑线上</a:t>
            </a:r>
            <a:endPar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新建函数调用执行</a:t>
            </a:r>
            <a:endPar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情景描述</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TextBox 24"/>
          <p:cNvSpPr txBox="1"/>
          <p:nvPr/>
        </p:nvSpPr>
        <p:spPr>
          <a:xfrm>
            <a:off x="1139779" y="1552534"/>
            <a:ext cx="9912440" cy="889073"/>
          </a:xfrm>
          <a:prstGeom prst="rect">
            <a:avLst/>
          </a:prstGeom>
          <a:noFill/>
        </p:spPr>
        <p:txBody>
          <a:bodyPr wrap="square" lIns="91423" tIns="45712" rIns="91423" bIns="45712" rtlCol="0">
            <a:spAutoFit/>
          </a:bodyPr>
          <a:lstStyle/>
          <a:p>
            <a:pPr lvl="0" defTabSz="1217930">
              <a:lnSpc>
                <a:spcPct val="200000"/>
              </a:lnSpc>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行驶中的小车不仅可以走正方形、长方形等规则的轨迹，而且可以自动识别路线并按照不规则的路线行驶，如走</a:t>
            </a:r>
            <a:r>
              <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a:t>
            </a: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曲线等。本节课中，我们将利用巡线传感器的最中间两个探头来制作小车的初级巡线功能，让小车在简单的路况中按照指定路线运动。</a:t>
            </a:r>
            <a:endPar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pic>
        <p:nvPicPr>
          <p:cNvPr id="2050" name="图片 1">
            <a:extLst>
              <a:ext uri="{FF2B5EF4-FFF2-40B4-BE49-F238E27FC236}">
                <a16:creationId xmlns:a16="http://schemas.microsoft.com/office/drawing/2014/main" id="{06E80D27-C536-46C7-8DF6-B073DCD0C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626" y="3338674"/>
            <a:ext cx="41624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spc="225" dirty="0">
                <a:solidFill>
                  <a:prstClr val="black">
                    <a:lumMod val="75000"/>
                    <a:lumOff val="25000"/>
                  </a:prstClr>
                </a:solidFill>
                <a:latin typeface="字魂58号-创中黑" panose="00000500000000000000" pitchFamily="2" charset="-122"/>
                <a:ea typeface="字魂58号-创中黑" panose="00000500000000000000" pitchFamily="2" charset="-122"/>
                <a:cs typeface="+mn-ea"/>
                <a:sym typeface="+mn-lt"/>
              </a:rPr>
              <a:t>知识与概念</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24" name="直接连接符 23"/>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TextBox 24"/>
          <p:cNvSpPr txBox="1"/>
          <p:nvPr/>
        </p:nvSpPr>
        <p:spPr>
          <a:xfrm>
            <a:off x="845671" y="1963863"/>
            <a:ext cx="10797690" cy="2181735"/>
          </a:xfrm>
          <a:prstGeom prst="rect">
            <a:avLst/>
          </a:prstGeom>
          <a:noFill/>
        </p:spPr>
        <p:txBody>
          <a:bodyPr wrap="square" lIns="91423" tIns="45712" rIns="91423" bIns="45712" rtlCol="0">
            <a:spAutoFit/>
          </a:bodyPr>
          <a:lstStyle/>
          <a:p>
            <a:pPr lvl="0" defTabSz="1217930">
              <a:lnSpc>
                <a:spcPct val="200000"/>
              </a:lnSpc>
              <a:defRPr/>
            </a:pP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       沿着黑色轨迹行驶的小车，如果左巡线传感器检测到的是黑色区域，那么接着需判断智能小车的右巡线传感器。如果右巡线传感器检测到的也是黑色区域，那么智能小车向前行驶，否则的话，智能小车需向左前方偏转，让小车回到黑色轨迹上。而如果左巡线传感器检测到的是白色区域，那么智能小车需向右前方偏转，让小车回到黑色轨迹上。按照这样的行驶规则，智能小车就可以左右摇摆着完成循迹任务了。</a:t>
            </a:r>
          </a:p>
          <a:p>
            <a:pPr lvl="0" defTabSz="1217930">
              <a:lnSpc>
                <a:spcPct val="200000"/>
              </a:lnSpc>
              <a:defRPr/>
            </a:pP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       本节课将教你使用四路巡线传感器的中间两路来完成简单的循迹行驶功能。</a:t>
            </a:r>
          </a:p>
        </p:txBody>
      </p:sp>
      <p:sp>
        <p:nvSpPr>
          <p:cNvPr id="8" name="文本框 7"/>
          <p:cNvSpPr txBox="1"/>
          <p:nvPr/>
        </p:nvSpPr>
        <p:spPr>
          <a:xfrm>
            <a:off x="1140205" y="1120462"/>
            <a:ext cx="3877985"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巡线传感器循迹原理</a:t>
            </a:r>
          </a:p>
        </p:txBody>
      </p:sp>
      <p:sp>
        <p:nvSpPr>
          <p:cNvPr id="9" name="Shape"/>
          <p:cNvSpPr/>
          <p:nvPr/>
        </p:nvSpPr>
        <p:spPr>
          <a:xfrm>
            <a:off x="419676" y="1082650"/>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BCA890"/>
          </a:solidFill>
          <a:ln w="12700">
            <a:miter lim="400000"/>
          </a:ln>
        </p:spPr>
        <p:txBody>
          <a:bodyPr lIns="76200" tIns="76200" rIns="76200" bIns="762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pic>
        <p:nvPicPr>
          <p:cNvPr id="3074" name="图片 1">
            <a:extLst>
              <a:ext uri="{FF2B5EF4-FFF2-40B4-BE49-F238E27FC236}">
                <a16:creationId xmlns:a16="http://schemas.microsoft.com/office/drawing/2014/main" id="{1FD6084C-C75C-4E05-9EED-032491778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136" y="4404224"/>
            <a:ext cx="23717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ea"/>
                <a:sym typeface="+mn-lt"/>
              </a:rPr>
              <a:t>知识与概念</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24" name="直接连接符 23"/>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40205" y="1120462"/>
            <a:ext cx="189667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rPr>
              <a:t>硬件连接</a:t>
            </a:r>
          </a:p>
        </p:txBody>
      </p:sp>
      <p:sp>
        <p:nvSpPr>
          <p:cNvPr id="9" name="Shape"/>
          <p:cNvSpPr/>
          <p:nvPr/>
        </p:nvSpPr>
        <p:spPr>
          <a:xfrm>
            <a:off x="419676" y="1082650"/>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BCA890"/>
          </a:solidFill>
          <a:ln w="12700">
            <a:miter lim="400000"/>
          </a:ln>
        </p:spPr>
        <p:txBody>
          <a:bodyPr lIns="76200" tIns="76200" rIns="76200" bIns="762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600" b="0" i="0" u="none" strike="noStrike" kern="1200" cap="none" spc="0" normalizeH="0" baseline="0" noProof="0">
              <a:ln>
                <a:noFill/>
              </a:ln>
              <a:solidFill>
                <a:prstClr val="white">
                  <a:lumMod val="95000"/>
                </a:prstClr>
              </a:solidFill>
              <a:effectLst>
                <a:outerShdw blurRad="38100" dist="12700" dir="5400000" rotWithShape="0">
                  <a:srgbClr val="000000">
                    <a:alpha val="50000"/>
                  </a:srgbClr>
                </a:outerShdw>
              </a:effectLst>
              <a:uLnTx/>
              <a:uFillTx/>
              <a:latin typeface="字魂58号-创中黑" panose="00000500000000000000" pitchFamily="2" charset="-122"/>
              <a:ea typeface="字魂58号-创中黑" panose="00000500000000000000" pitchFamily="2" charset="-122"/>
              <a:sym typeface="Gill Sans"/>
            </a:endParaRPr>
          </a:p>
        </p:txBody>
      </p:sp>
      <p:sp>
        <p:nvSpPr>
          <p:cNvPr id="3" name="Rectangle 2"/>
          <p:cNvSpPr>
            <a:spLocks noChangeArrowheads="1"/>
          </p:cNvSpPr>
          <p:nvPr/>
        </p:nvSpPr>
        <p:spPr bwMode="auto">
          <a:xfrm>
            <a:off x="3805646" y="1743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3">
            <a:extLst>
              <a:ext uri="{FF2B5EF4-FFF2-40B4-BE49-F238E27FC236}">
                <a16:creationId xmlns:a16="http://schemas.microsoft.com/office/drawing/2014/main" id="{8EFF6E82-CDB0-4716-AB05-73004D7F7A3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矩形 5">
            <a:extLst>
              <a:ext uri="{FF2B5EF4-FFF2-40B4-BE49-F238E27FC236}">
                <a16:creationId xmlns:a16="http://schemas.microsoft.com/office/drawing/2014/main" id="{86D8114C-C4B3-4E32-8A1F-3B5FB3D4AEBB}"/>
              </a:ext>
            </a:extLst>
          </p:cNvPr>
          <p:cNvSpPr/>
          <p:nvPr/>
        </p:nvSpPr>
        <p:spPr>
          <a:xfrm>
            <a:off x="1574444" y="1953888"/>
            <a:ext cx="4777270" cy="307777"/>
          </a:xfrm>
          <a:prstGeom prst="rect">
            <a:avLst/>
          </a:prstGeom>
        </p:spPr>
        <p:txBody>
          <a:bodyPr wrap="none">
            <a:spAutoFit/>
          </a:bodyPr>
          <a:lstStyle/>
          <a:p>
            <a:r>
              <a:rPr lang="zh-CN" altLang="en-US" sz="1400" dirty="0">
                <a:solidFill>
                  <a:prstClr val="black">
                    <a:lumMod val="75000"/>
                    <a:lumOff val="25000"/>
                  </a:prstClr>
                </a:solidFill>
                <a:ea typeface="字魂58号-创中黑" panose="00000500000000000000" pitchFamily="2" charset="-122"/>
              </a:rPr>
              <a:t>使用</a:t>
            </a:r>
            <a:r>
              <a:rPr lang="en-US" altLang="zh-CN" sz="1400" dirty="0">
                <a:solidFill>
                  <a:prstClr val="black">
                    <a:lumMod val="75000"/>
                    <a:lumOff val="25000"/>
                  </a:prstClr>
                </a:solidFill>
                <a:ea typeface="字魂58号-创中黑" panose="00000500000000000000" pitchFamily="2" charset="-122"/>
              </a:rPr>
              <a:t>4P</a:t>
            </a:r>
            <a:r>
              <a:rPr lang="zh-CN" altLang="en-US" sz="1400" dirty="0">
                <a:solidFill>
                  <a:prstClr val="black">
                    <a:lumMod val="75000"/>
                    <a:lumOff val="25000"/>
                  </a:prstClr>
                </a:solidFill>
                <a:ea typeface="字魂58号-创中黑" panose="00000500000000000000" pitchFamily="2" charset="-122"/>
              </a:rPr>
              <a:t>连接线将思路巡线传感器连接到好搭</a:t>
            </a:r>
            <a:r>
              <a:rPr lang="en-US" altLang="zh-CN" sz="1400" dirty="0">
                <a:solidFill>
                  <a:prstClr val="black">
                    <a:lumMod val="75000"/>
                    <a:lumOff val="25000"/>
                  </a:prstClr>
                </a:solidFill>
                <a:ea typeface="字魂58号-创中黑" panose="00000500000000000000" pitchFamily="2" charset="-122"/>
              </a:rPr>
              <a:t>Bit</a:t>
            </a:r>
            <a:r>
              <a:rPr lang="zh-CN" altLang="en-US" sz="1400" dirty="0">
                <a:solidFill>
                  <a:prstClr val="black">
                    <a:lumMod val="75000"/>
                    <a:lumOff val="25000"/>
                  </a:prstClr>
                </a:solidFill>
                <a:ea typeface="字魂58号-创中黑" panose="00000500000000000000" pitchFamily="2" charset="-122"/>
              </a:rPr>
              <a:t>的</a:t>
            </a:r>
            <a:r>
              <a:rPr lang="en-US" altLang="zh-CN" sz="1400" dirty="0">
                <a:solidFill>
                  <a:prstClr val="black">
                    <a:lumMod val="75000"/>
                    <a:lumOff val="25000"/>
                  </a:prstClr>
                </a:solidFill>
                <a:ea typeface="字魂58号-创中黑" panose="00000500000000000000" pitchFamily="2" charset="-122"/>
              </a:rPr>
              <a:t>I2C</a:t>
            </a:r>
            <a:r>
              <a:rPr lang="zh-CN" altLang="en-US" sz="1400" dirty="0">
                <a:solidFill>
                  <a:prstClr val="black">
                    <a:lumMod val="75000"/>
                    <a:lumOff val="25000"/>
                  </a:prstClr>
                </a:solidFill>
                <a:ea typeface="字魂58号-创中黑" panose="00000500000000000000" pitchFamily="2" charset="-122"/>
              </a:rPr>
              <a:t>接口上</a:t>
            </a:r>
          </a:p>
        </p:txBody>
      </p:sp>
      <p:sp>
        <p:nvSpPr>
          <p:cNvPr id="2" name="Rectangle 9">
            <a:extLst>
              <a:ext uri="{FF2B5EF4-FFF2-40B4-BE49-F238E27FC236}">
                <a16:creationId xmlns:a16="http://schemas.microsoft.com/office/drawing/2014/main" id="{17E7FFA3-C7D1-4777-A1DA-5F762BE188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15">
            <a:extLst>
              <a:ext uri="{FF2B5EF4-FFF2-40B4-BE49-F238E27FC236}">
                <a16:creationId xmlns:a16="http://schemas.microsoft.com/office/drawing/2014/main" id="{6C2F6071-67B4-4F05-B771-48F5E9839D1C}"/>
              </a:ext>
            </a:extLst>
          </p:cNvPr>
          <p:cNvSpPr>
            <a:spLocks noChangeArrowheads="1"/>
          </p:cNvSpPr>
          <p:nvPr/>
        </p:nvSpPr>
        <p:spPr bwMode="auto">
          <a:xfrm>
            <a:off x="4493623" y="26627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a:extLst>
              <a:ext uri="{FF2B5EF4-FFF2-40B4-BE49-F238E27FC236}">
                <a16:creationId xmlns:a16="http://schemas.microsoft.com/office/drawing/2014/main" id="{C5E8ED32-D4EC-4418-8A0D-938A34866079}"/>
              </a:ext>
            </a:extLst>
          </p:cNvPr>
          <p:cNvGraphicFramePr>
            <a:graphicFrameLocks noChangeAspect="1"/>
          </p:cNvGraphicFramePr>
          <p:nvPr>
            <p:extLst>
              <p:ext uri="{D42A27DB-BD31-4B8C-83A1-F6EECF244321}">
                <p14:modId xmlns:p14="http://schemas.microsoft.com/office/powerpoint/2010/main" val="1689875404"/>
              </p:ext>
            </p:extLst>
          </p:nvPr>
        </p:nvGraphicFramePr>
        <p:xfrm>
          <a:off x="4493623" y="2662761"/>
          <a:ext cx="3895725" cy="3867150"/>
        </p:xfrm>
        <a:graphic>
          <a:graphicData uri="http://schemas.openxmlformats.org/presentationml/2006/ole">
            <mc:AlternateContent xmlns:mc="http://schemas.openxmlformats.org/markup-compatibility/2006">
              <mc:Choice xmlns:v="urn:schemas-microsoft-com:vml" Requires="v">
                <p:oleObj spid="_x0000_s1050" name="Visio" r:id="rId4" imgW="6362764" imgH="6324586" progId="Visio.Drawing.15">
                  <p:embed/>
                </p:oleObj>
              </mc:Choice>
              <mc:Fallback>
                <p:oleObj name="Visio" r:id="rId4" imgW="6362764" imgH="6324586" progId="Visio.Drawing.15">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3623" y="2662761"/>
                        <a:ext cx="3895725" cy="3867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824725" y="1160977"/>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9" name="文本框 8"/>
          <p:cNvSpPr txBox="1"/>
          <p:nvPr/>
        </p:nvSpPr>
        <p:spPr>
          <a:xfrm>
            <a:off x="1080076" y="1160976"/>
            <a:ext cx="1410964" cy="584775"/>
          </a:xfrm>
          <a:prstGeom prst="rect">
            <a:avLst/>
          </a:prstGeom>
          <a:noFill/>
        </p:spPr>
        <p:txBody>
          <a:bodyPr wrap="none" rtlCol="0">
            <a:spAutoFit/>
          </a:bodyPr>
          <a:lstStyle/>
          <a:p>
            <a:pPr lvl="0"/>
            <a:r>
              <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rPr>
              <a:t>流程图</a:t>
            </a:r>
          </a:p>
        </p:txBody>
      </p:sp>
      <p:sp>
        <p:nvSpPr>
          <p:cNvPr id="13" name="文本框 12"/>
          <p:cNvSpPr txBox="1"/>
          <p:nvPr/>
        </p:nvSpPr>
        <p:spPr>
          <a:xfrm>
            <a:off x="4139818" y="2498164"/>
            <a:ext cx="1825597" cy="13317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sz="6000" b="1" i="0" u="none" strike="noStrike" kern="1200" cap="none" spc="0" normalizeH="0" baseline="0" noProof="0" dirty="0">
                <a:ln>
                  <a:noFill/>
                </a:ln>
                <a:solidFill>
                  <a:prstClr val="white"/>
                </a:solidFill>
                <a:effectLst/>
                <a:uLnTx/>
                <a:uFillTx/>
                <a:latin typeface="字魂58号-创中黑" panose="00000500000000000000" pitchFamily="2" charset="-122"/>
                <a:ea typeface="字魂58号-创中黑" panose="00000500000000000000" pitchFamily="2" charset="-122"/>
                <a:cs typeface="+mn-cs"/>
              </a:rPr>
              <a:t>OUR</a:t>
            </a:r>
          </a:p>
        </p:txBody>
      </p:sp>
      <p:sp>
        <p:nvSpPr>
          <p:cNvPr id="15" name="矩形 14"/>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ea"/>
                <a:sym typeface="+mn-lt"/>
              </a:rPr>
              <a:t>作品制作</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16" name="直接连接符 15"/>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24"/>
          <p:cNvSpPr txBox="1"/>
          <p:nvPr/>
        </p:nvSpPr>
        <p:spPr>
          <a:xfrm>
            <a:off x="1659421" y="1910603"/>
            <a:ext cx="9724057" cy="377395"/>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根据巡线传感器的原理，本课的范例作品流程图如下所示：</a:t>
            </a:r>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Rectangle 4"/>
          <p:cNvSpPr>
            <a:spLocks noChangeArrowheads="1"/>
          </p:cNvSpPr>
          <p:nvPr/>
        </p:nvSpPr>
        <p:spPr bwMode="auto">
          <a:xfrm>
            <a:off x="0" y="102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pic>
        <p:nvPicPr>
          <p:cNvPr id="2" name="图片 1">
            <a:extLst>
              <a:ext uri="{FF2B5EF4-FFF2-40B4-BE49-F238E27FC236}">
                <a16:creationId xmlns:a16="http://schemas.microsoft.com/office/drawing/2014/main" id="{03D9C95A-2B82-4C9D-B8A8-E18156C5E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49" y="2809875"/>
            <a:ext cx="49911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824725" y="1160977"/>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9" name="文本框 8"/>
          <p:cNvSpPr txBox="1"/>
          <p:nvPr/>
        </p:nvSpPr>
        <p:spPr>
          <a:xfrm>
            <a:off x="1080076" y="1160976"/>
            <a:ext cx="6367449" cy="584775"/>
          </a:xfrm>
          <a:prstGeom prst="rect">
            <a:avLst/>
          </a:prstGeom>
          <a:noFill/>
        </p:spPr>
        <p:txBody>
          <a:bodyPr wrap="none" rtlCol="0">
            <a:spAutoFit/>
          </a:bodyPr>
          <a:lstStyle/>
          <a:p>
            <a:pPr lvl="0"/>
            <a:r>
              <a:rPr lang="en-US" altLang="zh-CN" sz="3200" dirty="0">
                <a:solidFill>
                  <a:prstClr val="black">
                    <a:lumMod val="75000"/>
                    <a:lumOff val="25000"/>
                  </a:prstClr>
                </a:solidFill>
                <a:latin typeface="字魂58号-创中黑" panose="00000500000000000000" pitchFamily="2" charset="-122"/>
                <a:ea typeface="字魂58号-创中黑" panose="00000500000000000000" pitchFamily="2" charset="-122"/>
              </a:rPr>
              <a:t>1.</a:t>
            </a:r>
            <a:r>
              <a:rPr lang="zh-CN" altLang="en-US" sz="3200" dirty="0">
                <a:solidFill>
                  <a:prstClr val="black">
                    <a:lumMod val="75000"/>
                    <a:lumOff val="25000"/>
                  </a:prstClr>
                </a:solidFill>
                <a:latin typeface="字魂58号-创中黑" panose="00000500000000000000" pitchFamily="2" charset="-122"/>
                <a:ea typeface="字魂58号-创中黑" panose="00000500000000000000" pitchFamily="2" charset="-122"/>
              </a:rPr>
              <a:t>判断</a:t>
            </a:r>
            <a:r>
              <a:rPr lang="en-US" altLang="zh-CN" sz="3200" dirty="0">
                <a:solidFill>
                  <a:prstClr val="black">
                    <a:lumMod val="75000"/>
                    <a:lumOff val="25000"/>
                  </a:prstClr>
                </a:solidFill>
                <a:latin typeface="字魂58号-创中黑" panose="00000500000000000000" pitchFamily="2" charset="-122"/>
                <a:ea typeface="字魂58号-创中黑" panose="00000500000000000000" pitchFamily="2" charset="-122"/>
              </a:rPr>
              <a:t>R1</a:t>
            </a:r>
            <a:r>
              <a:rPr lang="zh-CN" altLang="en-US" sz="3200" dirty="0">
                <a:solidFill>
                  <a:prstClr val="black">
                    <a:lumMod val="75000"/>
                    <a:lumOff val="25000"/>
                  </a:prstClr>
                </a:solidFill>
                <a:latin typeface="字魂58号-创中黑" panose="00000500000000000000" pitchFamily="2" charset="-122"/>
                <a:ea typeface="字魂58号-创中黑" panose="00000500000000000000" pitchFamily="2" charset="-122"/>
              </a:rPr>
              <a:t>巡线传感器是否在黑线上</a:t>
            </a:r>
            <a:endPar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14" name="文本框 13"/>
          <p:cNvSpPr txBox="1"/>
          <p:nvPr/>
        </p:nvSpPr>
        <p:spPr>
          <a:xfrm>
            <a:off x="4139818" y="3979877"/>
            <a:ext cx="1825597"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sz="2400" b="0" i="0" u="none" strike="noStrike" kern="1200" cap="none" spc="0" normalizeH="0" baseline="0" noProof="0" dirty="0">
                <a:ln>
                  <a:noFill/>
                </a:ln>
                <a:solidFill>
                  <a:prstClr val="white"/>
                </a:solidFill>
                <a:effectLst/>
                <a:uLnTx/>
                <a:uFillTx/>
                <a:latin typeface="字魂58号-创中黑" panose="00000500000000000000" pitchFamily="2" charset="-122"/>
                <a:ea typeface="字魂58号-创中黑" panose="00000500000000000000" pitchFamily="2" charset="-122"/>
                <a:cs typeface="+mn-cs"/>
              </a:rPr>
              <a:t>WORKING</a:t>
            </a:r>
          </a:p>
        </p:txBody>
      </p:sp>
      <p:sp>
        <p:nvSpPr>
          <p:cNvPr id="15" name="矩形 14"/>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ea"/>
                <a:sym typeface="+mn-lt"/>
              </a:rPr>
              <a:t>作品制作</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16" name="直接连接符 15"/>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24"/>
          <p:cNvSpPr txBox="1"/>
          <p:nvPr/>
        </p:nvSpPr>
        <p:spPr>
          <a:xfrm>
            <a:off x="1425517" y="2045830"/>
            <a:ext cx="9913042" cy="700560"/>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       根据上面的流程图可以知道，要想让小车巡线，首先需要对左边中间的</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R1</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巡线传感器进行判断。如果</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R1</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巡线传感器测到的值是</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1</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，即其在黑色的轨迹上，那么需要判断右边中间的</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L1</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巡线传感器，否则小车向右前方轻微偏转。程序如下图所示：</a:t>
            </a:r>
            <a:endParaRPr kumimoji="0" lang="zh-CN" altLang="en-US" sz="1400" b="0" i="0" u="none" strike="noStrike" kern="1200" cap="none" spc="0" normalizeH="0" baseline="0" noProof="0" dirty="0">
              <a:ln>
                <a:noFill/>
              </a:ln>
              <a:solidFill>
                <a:prstClr val="white">
                  <a:lumMod val="50000"/>
                </a:prstClr>
              </a:solidFill>
              <a:effectLst/>
              <a:uLnTx/>
              <a:uFillTx/>
              <a:latin typeface="字魂58号-创中黑" panose="00000500000000000000" pitchFamily="2" charset="-122"/>
              <a:ea typeface="字魂58号-创中黑" panose="00000500000000000000" pitchFamily="2" charset="-122"/>
              <a:cs typeface="+mn-cs"/>
              <a:sym typeface="思源黑体" panose="020B0500000000000000" pitchFamily="34" charset="-122"/>
            </a:endParaRPr>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Rectangle 4"/>
          <p:cNvSpPr>
            <a:spLocks noChangeArrowheads="1"/>
          </p:cNvSpPr>
          <p:nvPr/>
        </p:nvSpPr>
        <p:spPr bwMode="auto">
          <a:xfrm>
            <a:off x="0" y="102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pic>
        <p:nvPicPr>
          <p:cNvPr id="2" name="图片 1">
            <a:extLst>
              <a:ext uri="{FF2B5EF4-FFF2-40B4-BE49-F238E27FC236}">
                <a16:creationId xmlns:a16="http://schemas.microsoft.com/office/drawing/2014/main" id="{585B09C3-8E31-4F83-A92B-6F7A98484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752" y="3321432"/>
            <a:ext cx="52673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824725" y="1160977"/>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9" name="文本框 8"/>
          <p:cNvSpPr txBox="1"/>
          <p:nvPr/>
        </p:nvSpPr>
        <p:spPr>
          <a:xfrm>
            <a:off x="1080076" y="1160976"/>
            <a:ext cx="6269665" cy="584775"/>
          </a:xfrm>
          <a:prstGeom prst="rect">
            <a:avLst/>
          </a:prstGeom>
          <a:noFill/>
        </p:spPr>
        <p:txBody>
          <a:bodyPr wrap="none" rtlCol="0">
            <a:spAutoFit/>
          </a:bodyPr>
          <a:lstStyle/>
          <a:p>
            <a:pPr lvl="0">
              <a:defRPr/>
            </a:pPr>
            <a:r>
              <a:rPr lang="en-US" altLang="zh-CN" sz="3200" dirty="0">
                <a:solidFill>
                  <a:prstClr val="black">
                    <a:lumMod val="75000"/>
                    <a:lumOff val="25000"/>
                  </a:prstClr>
                </a:solidFill>
                <a:latin typeface="字魂58号-创中黑" panose="00000500000000000000" pitchFamily="2" charset="-122"/>
                <a:ea typeface="字魂58号-创中黑" panose="00000500000000000000" pitchFamily="2" charset="-122"/>
              </a:rPr>
              <a:t>2.</a:t>
            </a:r>
            <a:r>
              <a:rPr lang="zh-CN" altLang="en-US" sz="3200" dirty="0">
                <a:solidFill>
                  <a:prstClr val="black">
                    <a:lumMod val="75000"/>
                    <a:lumOff val="25000"/>
                  </a:prstClr>
                </a:solidFill>
                <a:latin typeface="字魂58号-创中黑" panose="00000500000000000000" pitchFamily="2" charset="-122"/>
                <a:ea typeface="字魂58号-创中黑" panose="00000500000000000000" pitchFamily="2" charset="-122"/>
              </a:rPr>
              <a:t>判断右巡线传感器是否在黑线上</a:t>
            </a:r>
            <a:endPar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15" name="矩形 14"/>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ea"/>
                <a:sym typeface="+mn-lt"/>
              </a:rPr>
              <a:t>作品制作</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16" name="直接连接符 15"/>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24"/>
          <p:cNvSpPr txBox="1"/>
          <p:nvPr/>
        </p:nvSpPr>
        <p:spPr>
          <a:xfrm>
            <a:off x="1502940" y="1791980"/>
            <a:ext cx="9983666" cy="700560"/>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       对右边中间</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L1</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巡线传感器判断的前提是：</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R1</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巡线传感器在黑色轨迹上。此时如果</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L1</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巡线传感器也在黑线上，那么小车就向前行驶，否则小车向左前方偏转，使小车回到黑色的轨迹上，程序如下图所示：</a:t>
            </a:r>
            <a:endParaRPr kumimoji="0" lang="zh-CN" altLang="en-US" sz="1400" b="0" i="0" u="none" strike="noStrike" kern="1200" cap="none" spc="0" normalizeH="0" baseline="0" noProof="0" dirty="0">
              <a:ln>
                <a:noFill/>
              </a:ln>
              <a:solidFill>
                <a:prstClr val="white">
                  <a:lumMod val="50000"/>
                </a:prstClr>
              </a:solidFill>
              <a:effectLst/>
              <a:uLnTx/>
              <a:uFillTx/>
              <a:latin typeface="字魂58号-创中黑" panose="00000500000000000000" pitchFamily="2" charset="-122"/>
              <a:ea typeface="字魂58号-创中黑" panose="00000500000000000000" pitchFamily="2" charset="-122"/>
              <a:cs typeface="+mn-cs"/>
              <a:sym typeface="思源黑体" panose="020B0500000000000000" pitchFamily="34" charset="-122"/>
            </a:endParaRPr>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Rectangle 4"/>
          <p:cNvSpPr>
            <a:spLocks noChangeArrowheads="1"/>
          </p:cNvSpPr>
          <p:nvPr/>
        </p:nvSpPr>
        <p:spPr bwMode="auto">
          <a:xfrm>
            <a:off x="0" y="102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pic>
        <p:nvPicPr>
          <p:cNvPr id="2" name="Picture 2">
            <a:extLst>
              <a:ext uri="{FF2B5EF4-FFF2-40B4-BE49-F238E27FC236}">
                <a16:creationId xmlns:a16="http://schemas.microsoft.com/office/drawing/2014/main" id="{9986BDB3-0409-4A16-AD4E-675CD63325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20" y="3190875"/>
            <a:ext cx="52578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43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824725" y="1160977"/>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9" name="文本框 8"/>
          <p:cNvSpPr txBox="1"/>
          <p:nvPr/>
        </p:nvSpPr>
        <p:spPr>
          <a:xfrm>
            <a:off x="1080076" y="1160976"/>
            <a:ext cx="3807453" cy="584775"/>
          </a:xfrm>
          <a:prstGeom prst="rect">
            <a:avLst/>
          </a:prstGeom>
          <a:noFill/>
        </p:spPr>
        <p:txBody>
          <a:bodyPr wrap="none" rtlCol="0">
            <a:spAutoFit/>
          </a:bodyPr>
          <a:lstStyle/>
          <a:p>
            <a:pPr lvl="0">
              <a:defRPr/>
            </a:pPr>
            <a:r>
              <a:rPr lang="en-US" altLang="zh-CN" sz="3200" dirty="0">
                <a:solidFill>
                  <a:prstClr val="black">
                    <a:lumMod val="75000"/>
                    <a:lumOff val="25000"/>
                  </a:prstClr>
                </a:solidFill>
                <a:latin typeface="字魂58号-创中黑" panose="00000500000000000000" pitchFamily="2" charset="-122"/>
                <a:ea typeface="字魂58号-创中黑" panose="00000500000000000000" pitchFamily="2" charset="-122"/>
              </a:rPr>
              <a:t>3.</a:t>
            </a:r>
            <a:r>
              <a:rPr lang="zh-CN" altLang="en-US" sz="3200" dirty="0">
                <a:solidFill>
                  <a:prstClr val="black">
                    <a:lumMod val="75000"/>
                    <a:lumOff val="25000"/>
                  </a:prstClr>
                </a:solidFill>
                <a:latin typeface="字魂58号-创中黑" panose="00000500000000000000" pitchFamily="2" charset="-122"/>
                <a:ea typeface="字魂58号-创中黑" panose="00000500000000000000" pitchFamily="2" charset="-122"/>
              </a:rPr>
              <a:t>新建函数调用执行</a:t>
            </a:r>
            <a:endPar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15" name="矩形 14"/>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ea"/>
                <a:sym typeface="+mn-lt"/>
              </a:rPr>
              <a:t>作品制作</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16" name="直接连接符 15"/>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24"/>
          <p:cNvSpPr txBox="1"/>
          <p:nvPr/>
        </p:nvSpPr>
        <p:spPr>
          <a:xfrm>
            <a:off x="1762329" y="2105677"/>
            <a:ext cx="8667339" cy="700560"/>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使用三个自定义函数来设置小车的行动，前进、左前方、右前方，然后在主程序中调用让小车实现巡线功能。程序如下图所示：</a:t>
            </a:r>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Rectangle 4"/>
          <p:cNvSpPr>
            <a:spLocks noChangeArrowheads="1"/>
          </p:cNvSpPr>
          <p:nvPr/>
        </p:nvSpPr>
        <p:spPr bwMode="auto">
          <a:xfrm>
            <a:off x="0" y="102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矩形 13">
            <a:extLst>
              <a:ext uri="{FF2B5EF4-FFF2-40B4-BE49-F238E27FC236}">
                <a16:creationId xmlns:a16="http://schemas.microsoft.com/office/drawing/2014/main" id="{5879B24E-AC0D-4CA2-B0D4-70EF616B32AB}"/>
              </a:ext>
            </a:extLst>
          </p:cNvPr>
          <p:cNvSpPr/>
          <p:nvPr/>
        </p:nvSpPr>
        <p:spPr>
          <a:xfrm>
            <a:off x="7482500" y="3320612"/>
            <a:ext cx="3716637" cy="1074012"/>
          </a:xfrm>
          <a:prstGeom prst="rect">
            <a:avLst/>
          </a:prstGeom>
        </p:spPr>
        <p:txBody>
          <a:bodyPr wrap="square">
            <a:spAutoFit/>
          </a:bodyPr>
          <a:lstStyle/>
          <a:p>
            <a:pPr>
              <a:lnSpc>
                <a:spcPct val="150000"/>
              </a:lnSpc>
            </a:pPr>
            <a:r>
              <a:rPr lang="zh-CN" altLang="en-US" sz="1600" b="1" dirty="0">
                <a:solidFill>
                  <a:prstClr val="white">
                    <a:lumMod val="50000"/>
                  </a:prstClr>
                </a:solidFill>
                <a:ea typeface="字魂58号-创中黑" panose="00000500000000000000" pitchFamily="2" charset="-122"/>
              </a:rPr>
              <a:t>       试一试：</a:t>
            </a:r>
            <a:r>
              <a:rPr lang="zh-CN" altLang="en-US" sz="1400" dirty="0">
                <a:solidFill>
                  <a:prstClr val="white">
                    <a:lumMod val="50000"/>
                  </a:prstClr>
                </a:solidFill>
                <a:ea typeface="字魂58号-创中黑" panose="00000500000000000000" pitchFamily="2" charset="-122"/>
              </a:rPr>
              <a:t>每个小车都有一定的差异，根据自己的小车调整参数，你的小车能按照指定的轨迹巡线吗？</a:t>
            </a:r>
          </a:p>
        </p:txBody>
      </p:sp>
      <p:pic>
        <p:nvPicPr>
          <p:cNvPr id="7170" name="Picture 2">
            <a:extLst>
              <a:ext uri="{FF2B5EF4-FFF2-40B4-BE49-F238E27FC236}">
                <a16:creationId xmlns:a16="http://schemas.microsoft.com/office/drawing/2014/main" id="{35096856-3213-4AD0-9528-594D0595CC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677" y="2912882"/>
            <a:ext cx="5634817" cy="358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6864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年终工作总结"/>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610</Words>
  <Application>Microsoft Office PowerPoint</Application>
  <PresentationFormat>宽屏</PresentationFormat>
  <Paragraphs>58</Paragraphs>
  <Slides>11</Slides>
  <Notes>11</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19" baseType="lpstr">
      <vt:lpstr>包图粗朗体</vt:lpstr>
      <vt:lpstr>等线</vt:lpstr>
      <vt:lpstr>等线 Light</vt:lpstr>
      <vt:lpstr>字魂58号-创中黑</vt:lpstr>
      <vt:lpstr>字魂59号-创粗黑</vt:lpstr>
      <vt:lpstr>Arial</vt:lpstr>
      <vt:lpstr>Office 主题​​</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Administrator</cp:lastModifiedBy>
  <cp:revision>158</cp:revision>
  <dcterms:created xsi:type="dcterms:W3CDTF">2019-07-04T08:14:00Z</dcterms:created>
  <dcterms:modified xsi:type="dcterms:W3CDTF">2020-04-20T08:17:28Z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