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362" r:id="rId4"/>
    <p:sldId id="346" r:id="rId5"/>
    <p:sldId id="375" r:id="rId6"/>
    <p:sldId id="324" r:id="rId7"/>
    <p:sldId id="395" r:id="rId8"/>
    <p:sldId id="341" r:id="rId9"/>
    <p:sldId id="343" r:id="rId10"/>
    <p:sldId id="427" r:id="rId11"/>
    <p:sldId id="359" r:id="rId12"/>
    <p:sldId id="398" r:id="rId13"/>
    <p:sldId id="345" r:id="rId14"/>
    <p:sldId id="347" r:id="rId1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2F2"/>
    <a:srgbClr val="C88330"/>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1" d="100"/>
          <a:sy n="101" d="100"/>
        </p:scale>
        <p:origin x="126" y="1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55000"/>
          </a:blip>
          <a:srcRect/>
          <a:stretch>
            <a:fillRect t="-9000" b="-9000"/>
          </a:stretch>
        </a:blipFill>
        <a:effectLst/>
      </p:bgPr>
    </p:bg>
    <p:spTree>
      <p:nvGrpSpPr>
        <p:cNvPr id="1" name=""/>
        <p:cNvGrpSpPr/>
        <p:nvPr/>
      </p:nvGrpSpPr>
      <p:grpSpPr>
        <a:xfrm>
          <a:off x="0" y="0"/>
          <a:ext cx="0" cy="0"/>
          <a:chOff x="0" y="0"/>
          <a:chExt cx="0" cy="0"/>
        </a:xfrm>
      </p:grpSpPr>
      <p:sp>
        <p:nvSpPr>
          <p:cNvPr id="2" name="矩形 1"/>
          <p:cNvSpPr/>
          <p:nvPr/>
        </p:nvSpPr>
        <p:spPr>
          <a:xfrm>
            <a:off x="-1" y="0"/>
            <a:ext cx="12192000" cy="6858000"/>
          </a:xfrm>
          <a:prstGeom prst="rect">
            <a:avLst/>
          </a:prstGeom>
          <a:solidFill>
            <a:srgbClr val="F2F2F2">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 name="文本框 2"/>
          <p:cNvSpPr txBox="1"/>
          <p:nvPr/>
        </p:nvSpPr>
        <p:spPr>
          <a:xfrm>
            <a:off x="1300480" y="2023141"/>
            <a:ext cx="9093200" cy="768350"/>
          </a:xfrm>
          <a:prstGeom prst="rect">
            <a:avLst/>
          </a:prstGeom>
          <a:noFill/>
        </p:spPr>
        <p:txBody>
          <a:bodyPr wrap="square" rtlCol="0">
            <a:spAutoFit/>
          </a:bodyPr>
          <a:lstStyle/>
          <a:p>
            <a:pPr algn="ctr"/>
            <a:r>
              <a:rPr lang="en-US" sz="4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黑体" panose="02010609060101010101" pitchFamily="49" charset="-122"/>
                <a:ea typeface="黑体" panose="02010609060101010101" pitchFamily="49" charset="-122"/>
                <a:sym typeface="+mn-ea"/>
              </a:rPr>
              <a:t>Wulink-NOVA</a:t>
            </a:r>
            <a:endParaRPr lang="en-US" altLang="zh-CN" sz="4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黑体" panose="02010609060101010101" pitchFamily="49" charset="-122"/>
              <a:ea typeface="黑体" panose="02010609060101010101" pitchFamily="49" charset="-122"/>
            </a:endParaRPr>
          </a:p>
        </p:txBody>
      </p:sp>
      <p:pic>
        <p:nvPicPr>
          <p:cNvPr id="5" name="图片 4" descr="logo"/>
          <p:cNvPicPr>
            <a:picLocks noChangeAspect="1"/>
          </p:cNvPicPr>
          <p:nvPr/>
        </p:nvPicPr>
        <p:blipFill>
          <a:blip r:embed="rId2"/>
          <a:stretch>
            <a:fillRect/>
          </a:stretch>
        </p:blipFill>
        <p:spPr>
          <a:xfrm>
            <a:off x="4393623" y="4969611"/>
            <a:ext cx="3404753" cy="1269956"/>
          </a:xfrm>
          <a:prstGeom prst="rect">
            <a:avLst/>
          </a:prstGeom>
        </p:spPr>
      </p:pic>
      <p:sp>
        <p:nvSpPr>
          <p:cNvPr id="6" name="文本框 5"/>
          <p:cNvSpPr txBox="1"/>
          <p:nvPr/>
        </p:nvSpPr>
        <p:spPr>
          <a:xfrm>
            <a:off x="666750" y="2950182"/>
            <a:ext cx="10360217" cy="768350"/>
          </a:xfrm>
          <a:prstGeom prst="rect">
            <a:avLst/>
          </a:prstGeom>
          <a:noFill/>
        </p:spPr>
        <p:txBody>
          <a:bodyPr wrap="square" rtlCol="0">
            <a:spAutoFit/>
          </a:bodyPr>
          <a:lstStyle/>
          <a:p>
            <a:pPr algn="ctr"/>
            <a:r>
              <a:rPr lang="zh-CN" altLang="en-US" sz="4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黑体" panose="02010609060101010101" pitchFamily="49" charset="-122"/>
                <a:ea typeface="黑体" panose="02010609060101010101" pitchFamily="49" charset="-122"/>
              </a:rPr>
              <a:t>物联网编程课程</a:t>
            </a:r>
            <a:endParaRPr lang="zh-CN" altLang="en-US" sz="4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黑体" panose="02010609060101010101" pitchFamily="49" charset="-122"/>
              <a:ea typeface="黑体" panose="02010609060101010101" pitchFamily="49"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521244" y="343090"/>
            <a:ext cx="2657846" cy="971686"/>
            <a:chOff x="606969" y="381190"/>
            <a:chExt cx="2657846" cy="971686"/>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06969" y="381190"/>
              <a:ext cx="2657846" cy="971686"/>
            </a:xfrm>
            <a:prstGeom prst="rect">
              <a:avLst/>
            </a:prstGeom>
          </p:spPr>
        </p:pic>
        <p:sp>
          <p:nvSpPr>
            <p:cNvPr id="5" name="矩形 4"/>
            <p:cNvSpPr/>
            <p:nvPr/>
          </p:nvSpPr>
          <p:spPr>
            <a:xfrm>
              <a:off x="667265" y="660400"/>
              <a:ext cx="2512540" cy="509373"/>
            </a:xfrm>
            <a:prstGeom prst="rect">
              <a:avLst/>
            </a:prstGeom>
            <a:solidFill>
              <a:srgbClr val="C883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168" y="691217"/>
              <a:ext cx="476316" cy="447737"/>
            </a:xfrm>
            <a:prstGeom prst="rect">
              <a:avLst/>
            </a:prstGeom>
          </p:spPr>
        </p:pic>
        <p:sp>
          <p:nvSpPr>
            <p:cNvPr id="12" name="文本框 11"/>
            <p:cNvSpPr txBox="1"/>
            <p:nvPr/>
          </p:nvSpPr>
          <p:spPr>
            <a:xfrm>
              <a:off x="1462166" y="685893"/>
              <a:ext cx="1605280" cy="521970"/>
            </a:xfrm>
            <a:prstGeom prst="rect">
              <a:avLst/>
            </a:prstGeom>
            <a:noFill/>
          </p:spPr>
          <p:txBody>
            <a:bodyPr wrap="non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程序编写</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sp>
        <p:nvSpPr>
          <p:cNvPr id="6" name="文本框 5"/>
          <p:cNvSpPr txBox="1"/>
          <p:nvPr/>
        </p:nvSpPr>
        <p:spPr>
          <a:xfrm>
            <a:off x="624205" y="2404745"/>
            <a:ext cx="2470785" cy="829945"/>
          </a:xfrm>
          <a:prstGeom prst="rect">
            <a:avLst/>
          </a:prstGeom>
          <a:noFill/>
        </p:spPr>
        <p:txBody>
          <a:bodyPr wrap="square" rtlCol="0">
            <a:spAutoFit/>
          </a:bodyPr>
          <a:p>
            <a:r>
              <a:rPr lang="zh-CN" altLang="en-US" sz="2400" b="1" i="1"/>
              <a:t>用超声波传感器控制蜂鸣器发声</a:t>
            </a:r>
            <a:endParaRPr lang="zh-CN" altLang="en-US" sz="2400" b="1" i="1"/>
          </a:p>
        </p:txBody>
      </p:sp>
      <p:pic>
        <p:nvPicPr>
          <p:cNvPr id="2" name="图片 1"/>
          <p:cNvPicPr>
            <a:picLocks noChangeAspect="1"/>
          </p:cNvPicPr>
          <p:nvPr/>
        </p:nvPicPr>
        <p:blipFill>
          <a:blip r:embed="rId3"/>
          <a:stretch>
            <a:fillRect/>
          </a:stretch>
        </p:blipFill>
        <p:spPr>
          <a:xfrm>
            <a:off x="3881120" y="1169670"/>
            <a:ext cx="5251450" cy="397891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521244" y="343090"/>
            <a:ext cx="2657846" cy="971686"/>
            <a:chOff x="606969" y="381190"/>
            <a:chExt cx="2657846" cy="971686"/>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06969" y="381190"/>
              <a:ext cx="2657846" cy="971686"/>
            </a:xfrm>
            <a:prstGeom prst="rect">
              <a:avLst/>
            </a:prstGeom>
          </p:spPr>
        </p:pic>
        <p:sp>
          <p:nvSpPr>
            <p:cNvPr id="5" name="矩形 4"/>
            <p:cNvSpPr/>
            <p:nvPr/>
          </p:nvSpPr>
          <p:spPr>
            <a:xfrm>
              <a:off x="667265" y="660400"/>
              <a:ext cx="2512540" cy="509373"/>
            </a:xfrm>
            <a:prstGeom prst="rect">
              <a:avLst/>
            </a:prstGeom>
            <a:solidFill>
              <a:srgbClr val="C883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168" y="691217"/>
              <a:ext cx="476316" cy="447737"/>
            </a:xfrm>
            <a:prstGeom prst="rect">
              <a:avLst/>
            </a:prstGeom>
          </p:spPr>
        </p:pic>
        <p:sp>
          <p:nvSpPr>
            <p:cNvPr id="12" name="文本框 11"/>
            <p:cNvSpPr txBox="1"/>
            <p:nvPr/>
          </p:nvSpPr>
          <p:spPr>
            <a:xfrm>
              <a:off x="1462166" y="685893"/>
              <a:ext cx="1605280" cy="521970"/>
            </a:xfrm>
            <a:prstGeom prst="rect">
              <a:avLst/>
            </a:prstGeom>
            <a:noFill/>
          </p:spPr>
          <p:txBody>
            <a:bodyPr wrap="non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程序编写</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sp>
        <p:nvSpPr>
          <p:cNvPr id="6" name="文本框 5"/>
          <p:cNvSpPr txBox="1"/>
          <p:nvPr/>
        </p:nvSpPr>
        <p:spPr>
          <a:xfrm>
            <a:off x="365760" y="2155825"/>
            <a:ext cx="3221355" cy="829945"/>
          </a:xfrm>
          <a:prstGeom prst="rect">
            <a:avLst/>
          </a:prstGeom>
          <a:noFill/>
        </p:spPr>
        <p:txBody>
          <a:bodyPr wrap="square" rtlCol="0">
            <a:spAutoFit/>
          </a:bodyPr>
          <a:p>
            <a:r>
              <a:rPr lang="zh-CN" altLang="en-US" sz="2400" b="1"/>
              <a:t>用超声波传感器控制魔法音乐盒</a:t>
            </a:r>
            <a:endParaRPr lang="zh-CN" altLang="en-US" sz="2400" b="1"/>
          </a:p>
        </p:txBody>
      </p:sp>
      <p:pic>
        <p:nvPicPr>
          <p:cNvPr id="2" name="图片 1"/>
          <p:cNvPicPr>
            <a:picLocks noChangeAspect="1"/>
          </p:cNvPicPr>
          <p:nvPr/>
        </p:nvPicPr>
        <p:blipFill>
          <a:blip r:embed="rId3"/>
          <a:stretch>
            <a:fillRect/>
          </a:stretch>
        </p:blipFill>
        <p:spPr>
          <a:xfrm>
            <a:off x="3408680" y="104775"/>
            <a:ext cx="6793865" cy="664908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521244" y="343090"/>
            <a:ext cx="2738544" cy="971686"/>
            <a:chOff x="606969" y="381190"/>
            <a:chExt cx="2738544" cy="971686"/>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06969" y="381190"/>
              <a:ext cx="2657846" cy="971686"/>
            </a:xfrm>
            <a:prstGeom prst="rect">
              <a:avLst/>
            </a:prstGeom>
          </p:spPr>
        </p:pic>
        <p:sp>
          <p:nvSpPr>
            <p:cNvPr id="5" name="矩形 4"/>
            <p:cNvSpPr/>
            <p:nvPr/>
          </p:nvSpPr>
          <p:spPr>
            <a:xfrm>
              <a:off x="667265" y="660400"/>
              <a:ext cx="2512540" cy="509373"/>
            </a:xfrm>
            <a:prstGeom prst="rect">
              <a:avLst/>
            </a:prstGeom>
            <a:solidFill>
              <a:srgbClr val="C883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168" y="691217"/>
              <a:ext cx="476316" cy="447737"/>
            </a:xfrm>
            <a:prstGeom prst="rect">
              <a:avLst/>
            </a:prstGeom>
          </p:spPr>
        </p:pic>
        <p:sp>
          <p:nvSpPr>
            <p:cNvPr id="12" name="文本框 11"/>
            <p:cNvSpPr txBox="1"/>
            <p:nvPr/>
          </p:nvSpPr>
          <p:spPr>
            <a:xfrm>
              <a:off x="1365484" y="667565"/>
              <a:ext cx="1980029" cy="523220"/>
            </a:xfrm>
            <a:prstGeom prst="rect">
              <a:avLst/>
            </a:prstGeom>
            <a:noFill/>
          </p:spPr>
          <p:txBody>
            <a:bodyPr wrap="non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拓展与思考</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sp>
        <p:nvSpPr>
          <p:cNvPr id="3" name="文本框 2"/>
          <p:cNvSpPr txBox="1"/>
          <p:nvPr/>
        </p:nvSpPr>
        <p:spPr>
          <a:xfrm>
            <a:off x="2261870" y="2210435"/>
            <a:ext cx="6386195" cy="2306955"/>
          </a:xfrm>
          <a:prstGeom prst="rect">
            <a:avLst/>
          </a:prstGeom>
          <a:noFill/>
        </p:spPr>
        <p:txBody>
          <a:bodyPr wrap="square" rtlCol="0">
            <a:spAutoFit/>
          </a:bodyPr>
          <a:p>
            <a:r>
              <a:rPr lang="en-US" altLang="zh-CN" sz="2400" b="1"/>
              <a:t>1.</a:t>
            </a:r>
            <a:r>
              <a:rPr lang="zh-CN" altLang="en-US" sz="2400" b="1"/>
              <a:t>怎么样让魔法音乐盒的演奏控制更精确、更好玩、更有趣？</a:t>
            </a:r>
            <a:endParaRPr lang="zh-CN" altLang="en-US" sz="2400" b="1"/>
          </a:p>
          <a:p>
            <a:endParaRPr lang="zh-CN" altLang="en-US" sz="2400" b="1"/>
          </a:p>
          <a:p>
            <a:endParaRPr lang="zh-CN" altLang="en-US" sz="2400" b="1"/>
          </a:p>
          <a:p>
            <a:r>
              <a:rPr lang="en-US" altLang="zh-CN" sz="2400" b="1"/>
              <a:t>2.</a:t>
            </a:r>
            <a:r>
              <a:rPr lang="zh-CN" altLang="en-US" sz="2400" b="1"/>
              <a:t>超声波传感器除了可以用于制作魔法音乐盒，你还能想到能够制作哪些作品？</a:t>
            </a:r>
            <a:endParaRPr lang="zh-CN" altLang="en-US" sz="2400" b="1"/>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55000"/>
          </a:blip>
          <a:srcRect/>
          <a:stretch>
            <a:fillRect t="-9000" b="-9000"/>
          </a:stretch>
        </a:blipFill>
        <a:effectLst/>
      </p:bgPr>
    </p:bg>
    <p:spTree>
      <p:nvGrpSpPr>
        <p:cNvPr id="1" name=""/>
        <p:cNvGrpSpPr/>
        <p:nvPr/>
      </p:nvGrpSpPr>
      <p:grpSpPr>
        <a:xfrm>
          <a:off x="0" y="0"/>
          <a:ext cx="0" cy="0"/>
          <a:chOff x="0" y="0"/>
          <a:chExt cx="0" cy="0"/>
        </a:xfrm>
      </p:grpSpPr>
      <p:sp>
        <p:nvSpPr>
          <p:cNvPr id="2" name="矩形 1"/>
          <p:cNvSpPr/>
          <p:nvPr/>
        </p:nvSpPr>
        <p:spPr>
          <a:xfrm>
            <a:off x="-1" y="0"/>
            <a:ext cx="12192000" cy="6858000"/>
          </a:xfrm>
          <a:prstGeom prst="rect">
            <a:avLst/>
          </a:prstGeom>
          <a:solidFill>
            <a:srgbClr val="F2F2F2">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3" name="文本框 2"/>
          <p:cNvSpPr txBox="1"/>
          <p:nvPr/>
        </p:nvSpPr>
        <p:spPr>
          <a:xfrm>
            <a:off x="1317258" y="2132198"/>
            <a:ext cx="90932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dirty="0">
                <a:ln>
                  <a:noFill/>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黑体" panose="02010609060101010101" pitchFamily="49" charset="-122"/>
                <a:ea typeface="黑体" panose="02010609060101010101" pitchFamily="49" charset="-122"/>
                <a:cs typeface="+mn-cs"/>
              </a:rPr>
              <a:t>谢谢</a:t>
            </a:r>
            <a:r>
              <a:rPr lang="zh-CN" altLang="en-US" sz="4800" b="1" dirty="0">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latin typeface="黑体" panose="02010609060101010101" pitchFamily="49" charset="-122"/>
                <a:ea typeface="黑体" panose="02010609060101010101" pitchFamily="49" charset="-122"/>
              </a:rPr>
              <a:t>观看</a:t>
            </a:r>
            <a:endParaRPr kumimoji="0" lang="zh-CN" altLang="en-US" sz="4800" b="1" i="0" u="none" strike="noStrike" kern="1200" cap="none" spc="0" normalizeH="0" baseline="0" noProof="0" dirty="0">
              <a:ln>
                <a:noFill/>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黑体" panose="02010609060101010101" pitchFamily="49" charset="-122"/>
              <a:ea typeface="黑体" panose="02010609060101010101" pitchFamily="49" charset="-122"/>
              <a:cs typeface="+mn-cs"/>
            </a:endParaRPr>
          </a:p>
        </p:txBody>
      </p:sp>
      <p:pic>
        <p:nvPicPr>
          <p:cNvPr id="5" name="图片 4" descr="logo"/>
          <p:cNvPicPr>
            <a:picLocks noChangeAspect="1"/>
          </p:cNvPicPr>
          <p:nvPr/>
        </p:nvPicPr>
        <p:blipFill>
          <a:blip r:embed="rId2"/>
          <a:stretch>
            <a:fillRect/>
          </a:stretch>
        </p:blipFill>
        <p:spPr>
          <a:xfrm>
            <a:off x="4393623" y="4969611"/>
            <a:ext cx="3404753" cy="126995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55000"/>
          </a:blip>
          <a:srcRect/>
          <a:stretch>
            <a:fillRect t="-9000" b="-9000"/>
          </a:stretch>
        </a:blipFill>
        <a:effectLst/>
      </p:bgPr>
    </p:bg>
    <p:spTree>
      <p:nvGrpSpPr>
        <p:cNvPr id="1" name=""/>
        <p:cNvGrpSpPr/>
        <p:nvPr/>
      </p:nvGrpSpPr>
      <p:grpSpPr>
        <a:xfrm>
          <a:off x="0" y="0"/>
          <a:ext cx="0" cy="0"/>
          <a:chOff x="0" y="0"/>
          <a:chExt cx="0" cy="0"/>
        </a:xfrm>
      </p:grpSpPr>
      <p:sp>
        <p:nvSpPr>
          <p:cNvPr id="2" name="矩形 1"/>
          <p:cNvSpPr/>
          <p:nvPr/>
        </p:nvSpPr>
        <p:spPr>
          <a:xfrm>
            <a:off x="-1" y="0"/>
            <a:ext cx="12192000" cy="6858000"/>
          </a:xfrm>
          <a:prstGeom prst="rect">
            <a:avLst/>
          </a:prstGeom>
          <a:solidFill>
            <a:srgbClr val="F2F2F2">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 name="文本框 2"/>
          <p:cNvSpPr txBox="1"/>
          <p:nvPr/>
        </p:nvSpPr>
        <p:spPr>
          <a:xfrm>
            <a:off x="1300480" y="2023141"/>
            <a:ext cx="9093200" cy="768350"/>
          </a:xfrm>
          <a:prstGeom prst="rect">
            <a:avLst/>
          </a:prstGeom>
          <a:noFill/>
        </p:spPr>
        <p:txBody>
          <a:bodyPr wrap="square" rtlCol="0">
            <a:spAutoFit/>
          </a:bodyPr>
          <a:lstStyle/>
          <a:p>
            <a:pPr algn="ctr"/>
            <a:r>
              <a:rPr lang="en-US" altLang="zh-CN" sz="4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黑体" panose="02010609060101010101" pitchFamily="49" charset="-122"/>
                <a:ea typeface="黑体" panose="02010609060101010101" pitchFamily="49" charset="-122"/>
              </a:rPr>
              <a:t>  </a:t>
            </a:r>
            <a:r>
              <a:rPr lang="zh-CN" sz="4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黑体" panose="02010609060101010101" pitchFamily="49" charset="-122"/>
                <a:ea typeface="黑体" panose="02010609060101010101" pitchFamily="49" charset="-122"/>
              </a:rPr>
              <a:t>使用</a:t>
            </a:r>
            <a:r>
              <a:rPr lang="zh-CN" altLang="en-US" sz="4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黑体" panose="02010609060101010101" pitchFamily="49" charset="-122"/>
                <a:ea typeface="黑体" panose="02010609060101010101" pitchFamily="49" charset="-122"/>
              </a:rPr>
              <a:t>超声波</a:t>
            </a:r>
            <a:r>
              <a:rPr lang="zh-CN" altLang="en-US" sz="4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黑体" panose="02010609060101010101" pitchFamily="49" charset="-122"/>
                <a:ea typeface="黑体" panose="02010609060101010101" pitchFamily="49" charset="-122"/>
              </a:rPr>
              <a:t>传感器</a:t>
            </a:r>
            <a:r>
              <a:rPr lang="en-US" altLang="zh-CN" sz="4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黑体" panose="02010609060101010101" pitchFamily="49" charset="-122"/>
                <a:ea typeface="黑体" panose="02010609060101010101" pitchFamily="49" charset="-122"/>
              </a:rPr>
              <a:t>——</a:t>
            </a:r>
            <a:endParaRPr lang="en-US" altLang="zh-CN" sz="4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黑体" panose="02010609060101010101" pitchFamily="49" charset="-122"/>
              <a:ea typeface="黑体" panose="02010609060101010101" pitchFamily="49" charset="-122"/>
            </a:endParaRPr>
          </a:p>
        </p:txBody>
      </p:sp>
      <p:pic>
        <p:nvPicPr>
          <p:cNvPr id="5" name="图片 4" descr="logo"/>
          <p:cNvPicPr>
            <a:picLocks noChangeAspect="1"/>
          </p:cNvPicPr>
          <p:nvPr/>
        </p:nvPicPr>
        <p:blipFill>
          <a:blip r:embed="rId2"/>
          <a:stretch>
            <a:fillRect/>
          </a:stretch>
        </p:blipFill>
        <p:spPr>
          <a:xfrm>
            <a:off x="4393623" y="4969611"/>
            <a:ext cx="3404753" cy="1269956"/>
          </a:xfrm>
          <a:prstGeom prst="rect">
            <a:avLst/>
          </a:prstGeom>
        </p:spPr>
      </p:pic>
      <p:sp>
        <p:nvSpPr>
          <p:cNvPr id="6" name="文本框 5"/>
          <p:cNvSpPr txBox="1"/>
          <p:nvPr/>
        </p:nvSpPr>
        <p:spPr>
          <a:xfrm>
            <a:off x="666750" y="2950182"/>
            <a:ext cx="10360217" cy="768350"/>
          </a:xfrm>
          <a:prstGeom prst="rect">
            <a:avLst/>
          </a:prstGeom>
          <a:noFill/>
        </p:spPr>
        <p:txBody>
          <a:bodyPr wrap="square" rtlCol="0">
            <a:spAutoFit/>
          </a:bodyPr>
          <a:lstStyle/>
          <a:p>
            <a:pPr algn="ctr"/>
            <a:r>
              <a:rPr lang="zh-CN" altLang="en-US" sz="4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黑体" panose="02010609060101010101" pitchFamily="49" charset="-122"/>
                <a:ea typeface="黑体" panose="02010609060101010101" pitchFamily="49" charset="-122"/>
              </a:rPr>
              <a:t>魔法音乐盒</a:t>
            </a:r>
            <a:endParaRPr lang="zh-CN" altLang="en-US" sz="4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黑体" panose="02010609060101010101" pitchFamily="49" charset="-122"/>
              <a:ea typeface="黑体" panose="02010609060101010101" pitchFamily="49"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55000"/>
          </a:blip>
          <a:srcRect/>
          <a:stretch>
            <a:fillRect t="-9000" b="-9000"/>
          </a:stretch>
        </a:blipFill>
        <a:effectLst/>
      </p:bgPr>
    </p:bg>
    <p:spTree>
      <p:nvGrpSpPr>
        <p:cNvPr id="1" name=""/>
        <p:cNvGrpSpPr/>
        <p:nvPr/>
      </p:nvGrpSpPr>
      <p:grpSpPr>
        <a:xfrm>
          <a:off x="0" y="0"/>
          <a:ext cx="0" cy="0"/>
          <a:chOff x="0" y="0"/>
          <a:chExt cx="0" cy="0"/>
        </a:xfrm>
      </p:grpSpPr>
      <p:sp>
        <p:nvSpPr>
          <p:cNvPr id="2" name="矩形 1"/>
          <p:cNvSpPr/>
          <p:nvPr/>
        </p:nvSpPr>
        <p:spPr>
          <a:xfrm>
            <a:off x="-1" y="0"/>
            <a:ext cx="12192000" cy="6858000"/>
          </a:xfrm>
          <a:prstGeom prst="rect">
            <a:avLst/>
          </a:prstGeom>
          <a:solidFill>
            <a:srgbClr val="F2F2F2">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7" name="文本框 6"/>
          <p:cNvSpPr txBox="1"/>
          <p:nvPr/>
        </p:nvSpPr>
        <p:spPr>
          <a:xfrm>
            <a:off x="1249959" y="578840"/>
            <a:ext cx="1826141"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课程思路</a:t>
            </a:r>
            <a:endParaRPr kumimoji="0" lang="zh-CN" altLang="en-US" sz="32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endParaRPr>
          </a:p>
        </p:txBody>
      </p:sp>
      <p:sp>
        <p:nvSpPr>
          <p:cNvPr id="8" name="文本框 7"/>
          <p:cNvSpPr txBox="1"/>
          <p:nvPr/>
        </p:nvSpPr>
        <p:spPr>
          <a:xfrm>
            <a:off x="2031533" y="1821809"/>
            <a:ext cx="2621280" cy="5835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一、</a:t>
            </a:r>
            <a:r>
              <a:rPr lang="zh-CN" altLang="en-US" sz="3200" noProof="0" dirty="0">
                <a:ln>
                  <a:noFill/>
                </a:ln>
                <a:solidFill>
                  <a:prstClr val="black"/>
                </a:solidFill>
                <a:effectLst/>
                <a:uLnTx/>
                <a:uFillTx/>
                <a:latin typeface="黑体" panose="02010609060101010101" pitchFamily="49" charset="-122"/>
                <a:ea typeface="黑体" panose="02010609060101010101" pitchFamily="49" charset="-122"/>
                <a:sym typeface="+mn-ea"/>
              </a:rPr>
              <a:t>情景描述</a:t>
            </a:r>
            <a:endParaRPr kumimoji="0" lang="zh-CN" altLang="en-US" sz="32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endParaRPr>
          </a:p>
        </p:txBody>
      </p:sp>
      <p:sp>
        <p:nvSpPr>
          <p:cNvPr id="9" name="文本框 8"/>
          <p:cNvSpPr txBox="1"/>
          <p:nvPr/>
        </p:nvSpPr>
        <p:spPr>
          <a:xfrm>
            <a:off x="6906895" y="1841500"/>
            <a:ext cx="3057525"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二、</a:t>
            </a:r>
            <a:r>
              <a:rPr lang="zh-CN" altLang="en-US" sz="3200" noProof="0" dirty="0">
                <a:ln>
                  <a:noFill/>
                </a:ln>
                <a:solidFill>
                  <a:prstClr val="black"/>
                </a:solidFill>
                <a:effectLst/>
                <a:uLnTx/>
                <a:uFillTx/>
                <a:latin typeface="黑体" panose="02010609060101010101" pitchFamily="49" charset="-122"/>
                <a:ea typeface="黑体" panose="02010609060101010101" pitchFamily="49" charset="-122"/>
                <a:sym typeface="+mn-ea"/>
              </a:rPr>
              <a:t>知识概念</a:t>
            </a:r>
            <a:endParaRPr kumimoji="0" lang="zh-CN" altLang="en-US" sz="32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endParaRPr>
          </a:p>
        </p:txBody>
      </p:sp>
      <p:sp>
        <p:nvSpPr>
          <p:cNvPr id="10" name="文本框 9"/>
          <p:cNvSpPr txBox="1"/>
          <p:nvPr/>
        </p:nvSpPr>
        <p:spPr>
          <a:xfrm>
            <a:off x="2031533" y="3458333"/>
            <a:ext cx="2621280" cy="5835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三、作品制作</a:t>
            </a:r>
            <a:endParaRPr kumimoji="0" lang="zh-CN" altLang="en-US" sz="32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endParaRPr>
          </a:p>
        </p:txBody>
      </p:sp>
      <p:sp>
        <p:nvSpPr>
          <p:cNvPr id="12" name="文本框 11"/>
          <p:cNvSpPr txBox="1"/>
          <p:nvPr/>
        </p:nvSpPr>
        <p:spPr>
          <a:xfrm>
            <a:off x="6989426" y="3553265"/>
            <a:ext cx="2621280" cy="5835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四、程序编写</a:t>
            </a:r>
            <a:endParaRPr kumimoji="0" lang="zh-CN" altLang="en-US" sz="32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endParaRPr>
          </a:p>
        </p:txBody>
      </p:sp>
      <p:sp>
        <p:nvSpPr>
          <p:cNvPr id="3" name="文本框 2"/>
          <p:cNvSpPr txBox="1"/>
          <p:nvPr/>
        </p:nvSpPr>
        <p:spPr>
          <a:xfrm>
            <a:off x="2031533" y="4967728"/>
            <a:ext cx="3027680" cy="583565"/>
          </a:xfrm>
          <a:prstGeom prst="rect">
            <a:avLst/>
          </a:prstGeom>
          <a:noFill/>
        </p:spPr>
        <p:txBody>
          <a:bodyPr wrap="non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五、拓展与思考</a:t>
            </a:r>
            <a:endParaRPr kumimoji="0" lang="zh-CN" altLang="en-US" sz="32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521244" y="343090"/>
            <a:ext cx="2657846" cy="971686"/>
            <a:chOff x="606969" y="381190"/>
            <a:chExt cx="2657846" cy="971686"/>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06969" y="381190"/>
              <a:ext cx="2657846" cy="971686"/>
            </a:xfrm>
            <a:prstGeom prst="rect">
              <a:avLst/>
            </a:prstGeom>
          </p:spPr>
        </p:pic>
        <p:sp>
          <p:nvSpPr>
            <p:cNvPr id="5" name="矩形 4"/>
            <p:cNvSpPr/>
            <p:nvPr/>
          </p:nvSpPr>
          <p:spPr>
            <a:xfrm>
              <a:off x="667265" y="660400"/>
              <a:ext cx="2512540" cy="509373"/>
            </a:xfrm>
            <a:prstGeom prst="rect">
              <a:avLst/>
            </a:prstGeom>
            <a:solidFill>
              <a:srgbClr val="C883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168" y="691217"/>
              <a:ext cx="476316" cy="447737"/>
            </a:xfrm>
            <a:prstGeom prst="rect">
              <a:avLst/>
            </a:prstGeom>
          </p:spPr>
        </p:pic>
        <p:sp>
          <p:nvSpPr>
            <p:cNvPr id="12" name="文本框 11"/>
            <p:cNvSpPr txBox="1"/>
            <p:nvPr/>
          </p:nvSpPr>
          <p:spPr>
            <a:xfrm>
              <a:off x="1462166" y="685893"/>
              <a:ext cx="1605280" cy="521970"/>
            </a:xfrm>
            <a:prstGeom prst="rect">
              <a:avLst/>
            </a:prstGeom>
            <a:noFill/>
          </p:spPr>
          <p:txBody>
            <a:bodyPr wrap="non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情景描述</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sp>
        <p:nvSpPr>
          <p:cNvPr id="2" name="文本框 1"/>
          <p:cNvSpPr txBox="1"/>
          <p:nvPr/>
        </p:nvSpPr>
        <p:spPr>
          <a:xfrm>
            <a:off x="2222500" y="2097405"/>
            <a:ext cx="6424930" cy="2676525"/>
          </a:xfrm>
          <a:prstGeom prst="rect">
            <a:avLst/>
          </a:prstGeom>
          <a:noFill/>
        </p:spPr>
        <p:txBody>
          <a:bodyPr wrap="square" rtlCol="0" anchor="t">
            <a:spAutoFit/>
          </a:bodyPr>
          <a:p>
            <a:r>
              <a:rPr lang="zh-CN" altLang="en-US" sz="2800" b="1"/>
              <a:t>音乐盒又称八音盒，是一种通过机械力自动演奏音乐的玩具。它悠扬的乐声，经常勾起人们对美好往事的回忆。本课范例作品所制作的“魔法音乐盒”，能够让人隔空挥动手掌演奏音符，充满了魔幻色彩。</a:t>
            </a:r>
            <a:endParaRPr lang="zh-CN" altLang="en-US" sz="2800" b="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521244" y="343090"/>
            <a:ext cx="2657846" cy="971686"/>
            <a:chOff x="606969" y="381190"/>
            <a:chExt cx="2657846" cy="971686"/>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06969" y="381190"/>
              <a:ext cx="2657846" cy="971686"/>
            </a:xfrm>
            <a:prstGeom prst="rect">
              <a:avLst/>
            </a:prstGeom>
          </p:spPr>
        </p:pic>
        <p:sp>
          <p:nvSpPr>
            <p:cNvPr id="5" name="矩形 4"/>
            <p:cNvSpPr/>
            <p:nvPr/>
          </p:nvSpPr>
          <p:spPr>
            <a:xfrm>
              <a:off x="667265" y="660400"/>
              <a:ext cx="2512540" cy="509373"/>
            </a:xfrm>
            <a:prstGeom prst="rect">
              <a:avLst/>
            </a:prstGeom>
            <a:solidFill>
              <a:srgbClr val="C883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168" y="691217"/>
              <a:ext cx="476316" cy="447737"/>
            </a:xfrm>
            <a:prstGeom prst="rect">
              <a:avLst/>
            </a:prstGeom>
          </p:spPr>
        </p:pic>
        <p:sp>
          <p:nvSpPr>
            <p:cNvPr id="12" name="文本框 11"/>
            <p:cNvSpPr txBox="1"/>
            <p:nvPr/>
          </p:nvSpPr>
          <p:spPr>
            <a:xfrm>
              <a:off x="1462166" y="685893"/>
              <a:ext cx="1620957" cy="523220"/>
            </a:xfrm>
            <a:prstGeom prst="rect">
              <a:avLst/>
            </a:prstGeom>
            <a:noFill/>
          </p:spPr>
          <p:txBody>
            <a:bodyPr wrap="non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知识概念</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cxnSp>
        <p:nvCxnSpPr>
          <p:cNvPr id="11" name="直接连接符 10"/>
          <p:cNvCxnSpPr/>
          <p:nvPr/>
        </p:nvCxnSpPr>
        <p:spPr>
          <a:xfrm flipH="1">
            <a:off x="5111554" y="653508"/>
            <a:ext cx="19050" cy="582930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5794375" y="1798320"/>
            <a:ext cx="5049520" cy="4523105"/>
          </a:xfrm>
          <a:prstGeom prst="rect">
            <a:avLst/>
          </a:prstGeom>
          <a:noFill/>
        </p:spPr>
        <p:txBody>
          <a:bodyPr wrap="square" rtlCol="0">
            <a:spAutoFit/>
          </a:bodyPr>
          <a:p>
            <a:r>
              <a:rPr lang="zh-CN" altLang="en-US" sz="2400" b="1"/>
              <a:t>超声波传感器模块是一种能够把超声波信号转换为电信号的传感器。</a:t>
            </a:r>
            <a:endParaRPr lang="zh-CN" altLang="en-US" sz="2400" b="1"/>
          </a:p>
          <a:p>
            <a:endParaRPr lang="zh-CN" altLang="en-US" sz="2400" b="1"/>
          </a:p>
          <a:p>
            <a:r>
              <a:rPr lang="zh-CN" altLang="en-US" sz="2400" b="1"/>
              <a:t>WULink-NOVA套件中的超声波传感器是一种专门利用超声波测量距离的传感器。它可以发射和接收超声波，发射的超声波碰到障碍物后会反射，这些反射波被超声波传感器接收到以后，通过计算发射和接受的时间间隔来确定与障碍物之间的距离。</a:t>
            </a:r>
            <a:endParaRPr lang="zh-CN" altLang="en-US" sz="2400" b="1"/>
          </a:p>
          <a:p>
            <a:endParaRPr lang="zh-CN" altLang="en-US" sz="2400" b="1"/>
          </a:p>
        </p:txBody>
      </p:sp>
      <p:sp>
        <p:nvSpPr>
          <p:cNvPr id="7" name="文本框 6"/>
          <p:cNvSpPr txBox="1"/>
          <p:nvPr/>
        </p:nvSpPr>
        <p:spPr>
          <a:xfrm>
            <a:off x="6475730" y="1101090"/>
            <a:ext cx="3021965" cy="460375"/>
          </a:xfrm>
          <a:prstGeom prst="rect">
            <a:avLst/>
          </a:prstGeom>
          <a:noFill/>
        </p:spPr>
        <p:txBody>
          <a:bodyPr wrap="square" rtlCol="0">
            <a:spAutoFit/>
          </a:bodyPr>
          <a:p>
            <a:r>
              <a:rPr lang="en-US" altLang="zh-CN" sz="2400" b="1" i="1"/>
              <a:t>     </a:t>
            </a:r>
            <a:r>
              <a:rPr lang="zh-CN" altLang="en-US" sz="2400" b="1" i="1"/>
              <a:t>超声波</a:t>
            </a:r>
            <a:r>
              <a:rPr lang="zh-CN" altLang="en-US" sz="2400" b="1" i="1"/>
              <a:t>传感器</a:t>
            </a:r>
            <a:r>
              <a:rPr lang="zh-CN" altLang="en-US" sz="2400" b="1" i="1"/>
              <a:t>模块</a:t>
            </a:r>
            <a:endParaRPr lang="zh-CN" altLang="en-US" sz="2400" b="1" i="1"/>
          </a:p>
        </p:txBody>
      </p:sp>
      <p:pic>
        <p:nvPicPr>
          <p:cNvPr id="2" name="图片 1"/>
          <p:cNvPicPr>
            <a:picLocks noChangeAspect="1"/>
          </p:cNvPicPr>
          <p:nvPr/>
        </p:nvPicPr>
        <p:blipFill>
          <a:blip r:embed="rId3"/>
          <a:stretch>
            <a:fillRect/>
          </a:stretch>
        </p:blipFill>
        <p:spPr>
          <a:xfrm>
            <a:off x="464820" y="1885950"/>
            <a:ext cx="4413250" cy="306578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521244" y="343090"/>
            <a:ext cx="2657846" cy="971686"/>
            <a:chOff x="606969" y="381190"/>
            <a:chExt cx="2657846" cy="971686"/>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06969" y="381190"/>
              <a:ext cx="2657846" cy="971686"/>
            </a:xfrm>
            <a:prstGeom prst="rect">
              <a:avLst/>
            </a:prstGeom>
          </p:spPr>
        </p:pic>
        <p:sp>
          <p:nvSpPr>
            <p:cNvPr id="5" name="矩形 4"/>
            <p:cNvSpPr/>
            <p:nvPr/>
          </p:nvSpPr>
          <p:spPr>
            <a:xfrm>
              <a:off x="667265" y="660400"/>
              <a:ext cx="2512540" cy="509373"/>
            </a:xfrm>
            <a:prstGeom prst="rect">
              <a:avLst/>
            </a:prstGeom>
            <a:solidFill>
              <a:srgbClr val="C883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168" y="691217"/>
              <a:ext cx="476316" cy="447737"/>
            </a:xfrm>
            <a:prstGeom prst="rect">
              <a:avLst/>
            </a:prstGeom>
          </p:spPr>
        </p:pic>
        <p:sp>
          <p:nvSpPr>
            <p:cNvPr id="12" name="文本框 11"/>
            <p:cNvSpPr txBox="1"/>
            <p:nvPr/>
          </p:nvSpPr>
          <p:spPr>
            <a:xfrm>
              <a:off x="1462166" y="685893"/>
              <a:ext cx="1620957" cy="523220"/>
            </a:xfrm>
            <a:prstGeom prst="rect">
              <a:avLst/>
            </a:prstGeom>
            <a:noFill/>
          </p:spPr>
          <p:txBody>
            <a:bodyPr wrap="non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知识概念</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cxnSp>
        <p:nvCxnSpPr>
          <p:cNvPr id="11" name="直接连接符 10"/>
          <p:cNvCxnSpPr/>
          <p:nvPr/>
        </p:nvCxnSpPr>
        <p:spPr>
          <a:xfrm flipH="1">
            <a:off x="5111554" y="653508"/>
            <a:ext cx="19050" cy="582930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5727700" y="1721485"/>
            <a:ext cx="5015865" cy="3415030"/>
          </a:xfrm>
          <a:prstGeom prst="rect">
            <a:avLst/>
          </a:prstGeom>
          <a:noFill/>
        </p:spPr>
        <p:txBody>
          <a:bodyPr wrap="square" rtlCol="0">
            <a:spAutoFit/>
          </a:bodyPr>
          <a:p>
            <a:r>
              <a:rPr lang="zh-CN" altLang="en-US" sz="2400" b="1"/>
              <a:t>这个指令在传感器类别指令中。</a:t>
            </a:r>
            <a:endParaRPr lang="zh-CN" altLang="en-US" sz="2400" b="1"/>
          </a:p>
          <a:p>
            <a:endParaRPr lang="zh-CN" altLang="en-US" sz="2400" b="1"/>
          </a:p>
          <a:p>
            <a:r>
              <a:rPr lang="zh-CN" altLang="en-US" sz="2400" b="1"/>
              <a:t>使用这个指令可以读取指定端口的超声波传感器探头到前方物体的直线距离，取值范围是（1，400），单位是“厘米”。指令默认是“S0”端口；通过单击下拉列表，可以选择S0—S3这4个数字端口以及A0—A3这4个模拟端口。</a:t>
            </a:r>
            <a:endParaRPr lang="zh-CN" altLang="en-US" sz="2400" b="1"/>
          </a:p>
        </p:txBody>
      </p:sp>
      <p:pic>
        <p:nvPicPr>
          <p:cNvPr id="2" name="图片 1"/>
          <p:cNvPicPr>
            <a:picLocks noChangeAspect="1"/>
          </p:cNvPicPr>
          <p:nvPr/>
        </p:nvPicPr>
        <p:blipFill>
          <a:blip r:embed="rId3"/>
          <a:stretch>
            <a:fillRect/>
          </a:stretch>
        </p:blipFill>
        <p:spPr>
          <a:xfrm>
            <a:off x="165735" y="2185670"/>
            <a:ext cx="4604385" cy="82359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521244" y="343090"/>
            <a:ext cx="2657846" cy="971686"/>
            <a:chOff x="606969" y="381190"/>
            <a:chExt cx="2657846" cy="971686"/>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06969" y="381190"/>
              <a:ext cx="2657846" cy="971686"/>
            </a:xfrm>
            <a:prstGeom prst="rect">
              <a:avLst/>
            </a:prstGeom>
          </p:spPr>
        </p:pic>
        <p:sp>
          <p:nvSpPr>
            <p:cNvPr id="5" name="矩形 4"/>
            <p:cNvSpPr/>
            <p:nvPr/>
          </p:nvSpPr>
          <p:spPr>
            <a:xfrm>
              <a:off x="667265" y="660400"/>
              <a:ext cx="2512540" cy="509373"/>
            </a:xfrm>
            <a:prstGeom prst="rect">
              <a:avLst/>
            </a:prstGeom>
            <a:solidFill>
              <a:srgbClr val="C883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168" y="691217"/>
              <a:ext cx="476316" cy="447737"/>
            </a:xfrm>
            <a:prstGeom prst="rect">
              <a:avLst/>
            </a:prstGeom>
          </p:spPr>
        </p:pic>
        <p:sp>
          <p:nvSpPr>
            <p:cNvPr id="12" name="文本框 11"/>
            <p:cNvSpPr txBox="1"/>
            <p:nvPr/>
          </p:nvSpPr>
          <p:spPr>
            <a:xfrm>
              <a:off x="1462166" y="685893"/>
              <a:ext cx="1664238" cy="523220"/>
            </a:xfrm>
            <a:prstGeom prst="rect">
              <a:avLst/>
            </a:prstGeom>
            <a:noFill/>
          </p:spPr>
          <p:txBody>
            <a:bodyPr wrap="non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作品制作</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cxnSp>
        <p:nvCxnSpPr>
          <p:cNvPr id="11" name="直接连接符 10"/>
          <p:cNvCxnSpPr/>
          <p:nvPr/>
        </p:nvCxnSpPr>
        <p:spPr>
          <a:xfrm flipH="1">
            <a:off x="5629468" y="622300"/>
            <a:ext cx="19050" cy="582930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62865" y="2635885"/>
            <a:ext cx="5353050" cy="1383665"/>
          </a:xfrm>
          <a:prstGeom prst="rect">
            <a:avLst/>
          </a:prstGeom>
          <a:noFill/>
        </p:spPr>
        <p:txBody>
          <a:bodyPr wrap="square" rtlCol="0">
            <a:spAutoFit/>
          </a:bodyPr>
          <a:lstStyle/>
          <a:p>
            <a:pPr algn="ctr"/>
            <a:r>
              <a:rPr lang="zh-CN" altLang="en-US" sz="2800" b="1" dirty="0">
                <a:solidFill>
                  <a:prstClr val="black">
                    <a:lumMod val="65000"/>
                    <a:lumOff val="35000"/>
                  </a:prstClr>
                </a:solidFill>
                <a:latin typeface="楷体" panose="02010609060101010101" pitchFamily="49" charset="-122"/>
                <a:ea typeface="楷体" panose="02010609060101010101" pitchFamily="49" charset="-122"/>
              </a:rPr>
              <a:t>制作一个可以用超声波</a:t>
            </a:r>
            <a:r>
              <a:rPr lang="zh-CN" altLang="en-US" sz="2800" b="1" dirty="0">
                <a:solidFill>
                  <a:prstClr val="black">
                    <a:lumMod val="65000"/>
                    <a:lumOff val="35000"/>
                  </a:prstClr>
                </a:solidFill>
                <a:latin typeface="楷体" panose="02010609060101010101" pitchFamily="49" charset="-122"/>
                <a:ea typeface="楷体" panose="02010609060101010101" pitchFamily="49" charset="-122"/>
              </a:rPr>
              <a:t>传感器</a:t>
            </a:r>
            <a:endParaRPr lang="zh-CN" altLang="en-US" sz="2800" b="1" dirty="0">
              <a:solidFill>
                <a:prstClr val="black">
                  <a:lumMod val="65000"/>
                  <a:lumOff val="35000"/>
                </a:prstClr>
              </a:solidFill>
              <a:latin typeface="楷体" panose="02010609060101010101" pitchFamily="49" charset="-122"/>
              <a:ea typeface="楷体" panose="02010609060101010101" pitchFamily="49" charset="-122"/>
            </a:endParaRPr>
          </a:p>
          <a:p>
            <a:pPr algn="ctr"/>
            <a:r>
              <a:rPr lang="zh-CN" altLang="en-US" sz="2800" b="1" dirty="0">
                <a:solidFill>
                  <a:prstClr val="black">
                    <a:lumMod val="65000"/>
                    <a:lumOff val="35000"/>
                  </a:prstClr>
                </a:solidFill>
                <a:latin typeface="楷体" panose="02010609060101010101" pitchFamily="49" charset="-122"/>
                <a:ea typeface="楷体" panose="02010609060101010101" pitchFamily="49" charset="-122"/>
              </a:rPr>
              <a:t>来控制蜂鸣器发声的魔法音乐盒</a:t>
            </a:r>
            <a:endParaRPr lang="zh-CN" altLang="en-US" sz="2800" b="1" dirty="0">
              <a:solidFill>
                <a:prstClr val="black">
                  <a:lumMod val="65000"/>
                  <a:lumOff val="35000"/>
                </a:prstClr>
              </a:solidFill>
              <a:latin typeface="楷体" panose="02010609060101010101" pitchFamily="49" charset="-122"/>
              <a:ea typeface="楷体" panose="02010609060101010101" pitchFamily="49" charset="-122"/>
            </a:endParaRPr>
          </a:p>
          <a:p>
            <a:pPr algn="ctr"/>
            <a:endParaRPr lang="zh-CN" altLang="en-US" sz="2800" b="1" dirty="0">
              <a:solidFill>
                <a:prstClr val="black">
                  <a:lumMod val="65000"/>
                  <a:lumOff val="35000"/>
                </a:prstClr>
              </a:solidFill>
              <a:latin typeface="楷体" panose="02010609060101010101" pitchFamily="49" charset="-122"/>
              <a:ea typeface="楷体" panose="02010609060101010101" pitchFamily="49" charset="-122"/>
            </a:endParaRPr>
          </a:p>
        </p:txBody>
      </p:sp>
      <p:sp>
        <p:nvSpPr>
          <p:cNvPr id="2" name="文本框 1"/>
          <p:cNvSpPr txBox="1"/>
          <p:nvPr/>
        </p:nvSpPr>
        <p:spPr>
          <a:xfrm>
            <a:off x="6029325" y="905510"/>
            <a:ext cx="4248150" cy="4892675"/>
          </a:xfrm>
          <a:prstGeom prst="rect">
            <a:avLst/>
          </a:prstGeom>
          <a:noFill/>
        </p:spPr>
        <p:txBody>
          <a:bodyPr wrap="square" rtlCol="0" anchor="t">
            <a:spAutoFit/>
          </a:bodyPr>
          <a:p>
            <a:r>
              <a:rPr lang="zh-CN" altLang="en-US" sz="2400" b="1"/>
              <a:t>制作一个用超声波传感器来控制蜂鸣器发声的魔法音乐盒对应的WULink-NOVA智能装置，</a:t>
            </a:r>
            <a:endParaRPr lang="zh-CN" altLang="en-US" sz="2400" b="1"/>
          </a:p>
          <a:p>
            <a:r>
              <a:rPr lang="zh-CN" altLang="en-US" sz="2400" b="1"/>
              <a:t>需要使用以下配件：</a:t>
            </a:r>
            <a:endParaRPr lang="zh-CN" altLang="en-US" sz="2400" b="1"/>
          </a:p>
          <a:p>
            <a:endParaRPr lang="zh-CN" altLang="en-US" sz="2400" b="1"/>
          </a:p>
          <a:p>
            <a:r>
              <a:rPr lang="zh-CN" altLang="en-US" sz="2400" b="1">
                <a:sym typeface="+mn-ea"/>
              </a:rPr>
              <a:t>  WULink-NOVA主控板</a:t>
            </a:r>
            <a:endParaRPr lang="zh-CN" altLang="en-US" sz="2400" b="1">
              <a:sym typeface="+mn-ea"/>
            </a:endParaRPr>
          </a:p>
          <a:p>
            <a:r>
              <a:rPr lang="zh-CN" altLang="en-US" sz="2400" b="1">
                <a:sym typeface="+mn-ea"/>
              </a:rPr>
              <a:t>  数码管模块</a:t>
            </a:r>
            <a:endParaRPr lang="zh-CN" altLang="en-US" sz="2400" b="1">
              <a:sym typeface="+mn-ea"/>
            </a:endParaRPr>
          </a:p>
          <a:p>
            <a:r>
              <a:rPr lang="zh-CN" altLang="en-US" sz="2400" b="1">
                <a:sym typeface="+mn-ea"/>
              </a:rPr>
              <a:t>  超声波</a:t>
            </a:r>
            <a:r>
              <a:rPr lang="zh-CN" altLang="en-US" sz="2400" b="1">
                <a:sym typeface="+mn-ea"/>
              </a:rPr>
              <a:t>传感器模块</a:t>
            </a:r>
            <a:endParaRPr lang="zh-CN" altLang="en-US" sz="2400" b="1">
              <a:sym typeface="+mn-ea"/>
            </a:endParaRPr>
          </a:p>
          <a:p>
            <a:r>
              <a:rPr lang="zh-CN" altLang="en-US" sz="2400" b="1">
                <a:sym typeface="+mn-ea"/>
              </a:rPr>
              <a:t>  蜂鸣器</a:t>
            </a:r>
            <a:r>
              <a:rPr lang="zh-CN" altLang="en-US" sz="2400" b="1">
                <a:sym typeface="+mn-ea"/>
              </a:rPr>
              <a:t>模块</a:t>
            </a:r>
            <a:endParaRPr lang="zh-CN" altLang="en-US" sz="2400" b="1">
              <a:sym typeface="+mn-ea"/>
            </a:endParaRPr>
          </a:p>
          <a:p>
            <a:r>
              <a:rPr lang="zh-CN" altLang="en-US" sz="2400" b="1">
                <a:sym typeface="+mn-ea"/>
              </a:rPr>
              <a:t>  电源适配器</a:t>
            </a:r>
            <a:endParaRPr lang="zh-CN" altLang="en-US" sz="2400" b="1">
              <a:sym typeface="+mn-ea"/>
            </a:endParaRPr>
          </a:p>
          <a:p>
            <a:r>
              <a:rPr lang="zh-CN" altLang="en-US" sz="2400" b="1">
                <a:sym typeface="+mn-ea"/>
              </a:rPr>
              <a:t>  两</a:t>
            </a:r>
            <a:r>
              <a:rPr lang="zh-CN" altLang="en-US" sz="2400" b="1">
                <a:sym typeface="+mn-ea"/>
              </a:rPr>
              <a:t>根白色连接线</a:t>
            </a:r>
            <a:endParaRPr lang="zh-CN" altLang="en-US" sz="2400" b="1">
              <a:sym typeface="+mn-ea"/>
            </a:endParaRPr>
          </a:p>
          <a:p>
            <a:r>
              <a:rPr lang="zh-CN" altLang="en-US" sz="2400" b="1">
                <a:sym typeface="+mn-ea"/>
              </a:rPr>
              <a:t>  一根红色连接线</a:t>
            </a:r>
            <a:endParaRPr lang="zh-CN" altLang="en-US" sz="2400" b="1"/>
          </a:p>
          <a:p>
            <a:endParaRPr lang="zh-CN" altLang="en-US" sz="2400" b="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521244" y="343090"/>
            <a:ext cx="2657846" cy="971686"/>
            <a:chOff x="606969" y="381190"/>
            <a:chExt cx="2657846" cy="971686"/>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06969" y="381190"/>
              <a:ext cx="2657846" cy="971686"/>
            </a:xfrm>
            <a:prstGeom prst="rect">
              <a:avLst/>
            </a:prstGeom>
          </p:spPr>
        </p:pic>
        <p:sp>
          <p:nvSpPr>
            <p:cNvPr id="5" name="矩形 4"/>
            <p:cNvSpPr/>
            <p:nvPr/>
          </p:nvSpPr>
          <p:spPr>
            <a:xfrm>
              <a:off x="667265" y="660400"/>
              <a:ext cx="2512540" cy="509373"/>
            </a:xfrm>
            <a:prstGeom prst="rect">
              <a:avLst/>
            </a:prstGeom>
            <a:solidFill>
              <a:srgbClr val="C883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168" y="691217"/>
              <a:ext cx="476316" cy="447737"/>
            </a:xfrm>
            <a:prstGeom prst="rect">
              <a:avLst/>
            </a:prstGeom>
          </p:spPr>
        </p:pic>
        <p:sp>
          <p:nvSpPr>
            <p:cNvPr id="12" name="文本框 11"/>
            <p:cNvSpPr txBox="1"/>
            <p:nvPr/>
          </p:nvSpPr>
          <p:spPr>
            <a:xfrm>
              <a:off x="1462166" y="685893"/>
              <a:ext cx="1620957" cy="523220"/>
            </a:xfrm>
            <a:prstGeom prst="rect">
              <a:avLst/>
            </a:prstGeom>
            <a:noFill/>
          </p:spPr>
          <p:txBody>
            <a:bodyPr wrap="non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作品制作</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sp>
        <p:nvSpPr>
          <p:cNvPr id="3" name="文本框 2"/>
          <p:cNvSpPr txBox="1"/>
          <p:nvPr/>
        </p:nvSpPr>
        <p:spPr>
          <a:xfrm>
            <a:off x="3259455" y="5894070"/>
            <a:ext cx="6165850" cy="460375"/>
          </a:xfrm>
          <a:prstGeom prst="rect">
            <a:avLst/>
          </a:prstGeom>
          <a:noFill/>
        </p:spPr>
        <p:txBody>
          <a:bodyPr wrap="square" rtlCol="0">
            <a:spAutoFit/>
          </a:bodyPr>
          <a:p>
            <a:r>
              <a:rPr sz="2400" b="1"/>
              <a:t>“</a:t>
            </a:r>
            <a:r>
              <a:rPr lang="zh-CN" sz="2400" b="1"/>
              <a:t>魔法音乐盒</a:t>
            </a:r>
            <a:r>
              <a:rPr sz="2400" b="1"/>
              <a:t>”范例作品硬件连接图</a:t>
            </a:r>
            <a:endParaRPr sz="2400" b="1"/>
          </a:p>
        </p:txBody>
      </p:sp>
      <p:pic>
        <p:nvPicPr>
          <p:cNvPr id="2" name="图片 1"/>
          <p:cNvPicPr>
            <a:picLocks noChangeAspect="1"/>
          </p:cNvPicPr>
          <p:nvPr/>
        </p:nvPicPr>
        <p:blipFill>
          <a:blip r:embed="rId3"/>
          <a:stretch>
            <a:fillRect/>
          </a:stretch>
        </p:blipFill>
        <p:spPr>
          <a:xfrm>
            <a:off x="1742440" y="1543050"/>
            <a:ext cx="7601585" cy="403034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521244" y="343090"/>
            <a:ext cx="2657846" cy="971686"/>
            <a:chOff x="606969" y="381190"/>
            <a:chExt cx="2657846" cy="971686"/>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06969" y="381190"/>
              <a:ext cx="2657846" cy="971686"/>
            </a:xfrm>
            <a:prstGeom prst="rect">
              <a:avLst/>
            </a:prstGeom>
          </p:spPr>
        </p:pic>
        <p:sp>
          <p:nvSpPr>
            <p:cNvPr id="5" name="矩形 4"/>
            <p:cNvSpPr/>
            <p:nvPr/>
          </p:nvSpPr>
          <p:spPr>
            <a:xfrm>
              <a:off x="667265" y="660400"/>
              <a:ext cx="2512540" cy="509373"/>
            </a:xfrm>
            <a:prstGeom prst="rect">
              <a:avLst/>
            </a:prstGeom>
            <a:solidFill>
              <a:srgbClr val="C883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168" y="691217"/>
              <a:ext cx="476316" cy="447737"/>
            </a:xfrm>
            <a:prstGeom prst="rect">
              <a:avLst/>
            </a:prstGeom>
          </p:spPr>
        </p:pic>
        <p:sp>
          <p:nvSpPr>
            <p:cNvPr id="12" name="文本框 11"/>
            <p:cNvSpPr txBox="1"/>
            <p:nvPr/>
          </p:nvSpPr>
          <p:spPr>
            <a:xfrm>
              <a:off x="1462166" y="685893"/>
              <a:ext cx="1605280" cy="521970"/>
            </a:xfrm>
            <a:prstGeom prst="rect">
              <a:avLst/>
            </a:prstGeom>
            <a:noFill/>
          </p:spPr>
          <p:txBody>
            <a:bodyPr wrap="non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程序编写</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sp>
        <p:nvSpPr>
          <p:cNvPr id="6" name="文本框 5"/>
          <p:cNvSpPr txBox="1"/>
          <p:nvPr/>
        </p:nvSpPr>
        <p:spPr>
          <a:xfrm>
            <a:off x="581660" y="2487295"/>
            <a:ext cx="2668270" cy="829945"/>
          </a:xfrm>
          <a:prstGeom prst="rect">
            <a:avLst/>
          </a:prstGeom>
          <a:noFill/>
        </p:spPr>
        <p:txBody>
          <a:bodyPr wrap="square" rtlCol="0">
            <a:spAutoFit/>
          </a:bodyPr>
          <a:p>
            <a:r>
              <a:rPr lang="zh-CN" altLang="en-US" sz="2400" b="1" i="1"/>
              <a:t>在数码管上显示超声波传感器的数</a:t>
            </a:r>
            <a:r>
              <a:rPr lang="zh-CN" altLang="en-US" sz="2400" b="1" i="1"/>
              <a:t>值</a:t>
            </a:r>
            <a:endParaRPr lang="zh-CN" altLang="en-US" sz="2400" b="1" i="1"/>
          </a:p>
        </p:txBody>
      </p:sp>
      <p:pic>
        <p:nvPicPr>
          <p:cNvPr id="2" name="图片 1"/>
          <p:cNvPicPr>
            <a:picLocks noChangeAspect="1"/>
          </p:cNvPicPr>
          <p:nvPr/>
        </p:nvPicPr>
        <p:blipFill>
          <a:blip r:embed="rId3"/>
          <a:stretch>
            <a:fillRect/>
          </a:stretch>
        </p:blipFill>
        <p:spPr>
          <a:xfrm>
            <a:off x="3683635" y="1131570"/>
            <a:ext cx="6576695" cy="3568700"/>
          </a:xfrm>
          <a:prstGeom prst="rect">
            <a:avLst/>
          </a:prstGeom>
        </p:spPr>
      </p:pic>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747</Words>
  <Application>WPS 演示</Application>
  <PresentationFormat>宽屏</PresentationFormat>
  <Paragraphs>82</Paragraphs>
  <Slides>13</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13</vt:i4>
      </vt:variant>
    </vt:vector>
  </HeadingPairs>
  <TitlesOfParts>
    <vt:vector size="23" baseType="lpstr">
      <vt:lpstr>Arial</vt:lpstr>
      <vt:lpstr>宋体</vt:lpstr>
      <vt:lpstr>Wingdings</vt:lpstr>
      <vt:lpstr>黑体</vt:lpstr>
      <vt:lpstr>Calibri</vt:lpstr>
      <vt:lpstr>微软雅黑</vt:lpstr>
      <vt:lpstr>楷体</vt:lpstr>
      <vt:lpstr>Arial Unicode MS</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赵骞</dc:creator>
  <cp:lastModifiedBy>搬砖骚年</cp:lastModifiedBy>
  <cp:revision>214</cp:revision>
  <dcterms:created xsi:type="dcterms:W3CDTF">2015-05-05T08:02:00Z</dcterms:created>
  <dcterms:modified xsi:type="dcterms:W3CDTF">2020-04-16T05:45:34Z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