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362" r:id="rId4"/>
    <p:sldId id="346" r:id="rId5"/>
    <p:sldId id="375" r:id="rId6"/>
    <p:sldId id="324" r:id="rId7"/>
    <p:sldId id="395" r:id="rId8"/>
    <p:sldId id="432" r:id="rId9"/>
    <p:sldId id="454" r:id="rId10"/>
    <p:sldId id="443" r:id="rId11"/>
    <p:sldId id="442" r:id="rId12"/>
    <p:sldId id="433" r:id="rId13"/>
    <p:sldId id="434" r:id="rId14"/>
    <p:sldId id="341" r:id="rId15"/>
    <p:sldId id="343" r:id="rId16"/>
    <p:sldId id="427" r:id="rId17"/>
    <p:sldId id="359" r:id="rId18"/>
    <p:sldId id="398" r:id="rId19"/>
    <p:sldId id="345" r:id="rId20"/>
    <p:sldId id="347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C8833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00480" y="2023141"/>
            <a:ext cx="90932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Wulink-NOVA</a:t>
            </a:r>
            <a:endParaRPr lang="en-US" altLang="zh-CN"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66750" y="2950182"/>
            <a:ext cx="103602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物联网编程课程</a:t>
            </a:r>
            <a:endParaRPr lang="zh-CN" altLang="en-US"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111554" y="653508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394960" y="1314450"/>
            <a:ext cx="514985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这个指令属于Scratch端“更多模块”类别指令。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这个指令需添加“HaodaIot”扩展生成。用这个指令可以获取已上传到物联网中的数值。这个指令有两个参数框，第一个参数框中填写上传设备的MAC地址，第二个参数框为WULink-NOVA端程序中上传变量的自定义名称，两端名称必须完全一致。</a:t>
            </a:r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2521585"/>
            <a:ext cx="4624705" cy="5048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318564" y="653508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967105" y="2103120"/>
            <a:ext cx="283781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/>
              <a:t>使用Scratch编写物联网相关程序，需要在指令区添加物联网相关指令，必须在“更多模块”添加“HaodaIot”扩展模块生成物联网相关指令</a:t>
            </a:r>
            <a:r>
              <a:rPr lang="zh-CN" altLang="en-US" sz="2000" b="1" i="1"/>
              <a:t>。</a:t>
            </a:r>
            <a:endParaRPr lang="zh-CN" altLang="en-US" sz="2000" b="1" i="1"/>
          </a:p>
        </p:txBody>
      </p:sp>
      <p:sp>
        <p:nvSpPr>
          <p:cNvPr id="6" name="文本框 5"/>
          <p:cNvSpPr txBox="1"/>
          <p:nvPr/>
        </p:nvSpPr>
        <p:spPr>
          <a:xfrm>
            <a:off x="6233160" y="1888490"/>
            <a:ext cx="3623945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/>
              <a:t>WULink-NOVA端的传感器上传程序运行后，传感器的数值会上传到物联网中，且一直存在，Scratch端使用获取变量值指令，填入指定上传设备的MAC地址和WULink-NOVA端物联网上传指令中的自定义名称，便可读取存在与物联网中的数值。</a:t>
            </a:r>
            <a:endParaRPr lang="zh-CN" altLang="en-US" sz="20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012950" y="1371600"/>
            <a:ext cx="5946775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/>
              <a:t>1. 打开网页浏览器，进入“好好搭搭”网站（haohaodada.com）。</a:t>
            </a:r>
            <a:endParaRPr lang="zh-CN" altLang="en-US" sz="2000" b="1"/>
          </a:p>
          <a:p>
            <a:endParaRPr lang="zh-CN" altLang="en-US" sz="2000" b="1"/>
          </a:p>
          <a:p>
            <a:r>
              <a:rPr lang="zh-CN" altLang="en-US" sz="2000" b="1"/>
              <a:t>2. 单击网站上方导航栏中的“创作”按钮，进入“创作模板”网页。</a:t>
            </a:r>
            <a:endParaRPr lang="zh-CN" altLang="en-US" sz="2000" b="1"/>
          </a:p>
          <a:p>
            <a:endParaRPr lang="zh-CN" altLang="en-US" sz="2000" b="1"/>
          </a:p>
          <a:p>
            <a:r>
              <a:rPr lang="zh-CN" altLang="en-US" sz="2000" b="1"/>
              <a:t>3. 点击“转到设计页”按钮，进入Scratch程序设计页。</a:t>
            </a:r>
            <a:endParaRPr lang="zh-CN" altLang="en-US" sz="2000" b="1"/>
          </a:p>
          <a:p>
            <a:r>
              <a:rPr lang="en-US" altLang="zh-CN" sz="2000" b="1"/>
              <a:t>4</a:t>
            </a:r>
            <a:r>
              <a:rPr lang="zh-CN" altLang="en-US" sz="2000" b="1"/>
              <a:t>. 选择指令区中的“更多模块”类别，点击“添加扩展”按钮，进入扩展选择页。</a:t>
            </a:r>
            <a:endParaRPr lang="zh-CN" altLang="en-US" sz="2000" b="1"/>
          </a:p>
          <a:p>
            <a:endParaRPr lang="zh-CN" altLang="en-US" sz="2000" b="1"/>
          </a:p>
          <a:p>
            <a:r>
              <a:rPr lang="en-US" altLang="zh-CN" sz="2000" b="1"/>
              <a:t>5</a:t>
            </a:r>
            <a:r>
              <a:rPr lang="zh-CN" altLang="en-US" sz="2000" b="1"/>
              <a:t>. 选择“HaodaIot”图标，双击选择或点击右下方“确定按钮”。</a:t>
            </a:r>
            <a:endParaRPr lang="zh-CN" altLang="en-US" sz="2000" b="1"/>
          </a:p>
          <a:p>
            <a:endParaRPr lang="zh-CN" altLang="en-US" sz="2000" b="1"/>
          </a:p>
          <a:p>
            <a:r>
              <a:rPr lang="en-US" altLang="zh-CN" sz="2000" b="1"/>
              <a:t>6</a:t>
            </a:r>
            <a:r>
              <a:rPr lang="zh-CN" altLang="en-US" sz="2000" b="1"/>
              <a:t>. “HaodaIot”添加成功之后，在指令区“更多模块”类别中会出现物联网相关指令。</a:t>
            </a:r>
            <a:endParaRPr lang="zh-CN" altLang="en-US" sz="2000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作品制作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629468" y="62230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62865" y="2635885"/>
            <a:ext cx="535305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制作一个基于物联网的</a:t>
            </a: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使用</a:t>
            </a:r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温湿度</a:t>
            </a:r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传感器</a:t>
            </a: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来模拟环境监测仪</a:t>
            </a:r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作品</a:t>
            </a: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996940" y="653415"/>
            <a:ext cx="4850765" cy="6123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制作一个基于物联网的使用温湿度传感器来模拟环境监测仪</a:t>
            </a:r>
            <a:r>
              <a:rPr lang="zh-CN" altLang="en-US" sz="2800" b="1"/>
              <a:t>的WULink-NOVA智能装置，</a:t>
            </a:r>
            <a:endParaRPr lang="zh-CN" altLang="en-US" sz="2800" b="1"/>
          </a:p>
          <a:p>
            <a:r>
              <a:rPr lang="zh-CN" altLang="en-US" sz="2800" b="1"/>
              <a:t>需要使用以下配件：</a:t>
            </a:r>
            <a:endParaRPr lang="zh-CN" altLang="en-US" sz="2800" b="1"/>
          </a:p>
          <a:p>
            <a:endParaRPr lang="zh-CN" altLang="en-US" sz="2800" b="1"/>
          </a:p>
          <a:p>
            <a:r>
              <a:rPr lang="zh-CN" altLang="en-US" sz="2800" b="1">
                <a:sym typeface="+mn-ea"/>
              </a:rPr>
              <a:t>  WULink-NOVA主控板</a:t>
            </a:r>
            <a:endParaRPr lang="zh-CN" altLang="en-US" sz="2800" b="1">
              <a:sym typeface="+mn-ea"/>
            </a:endParaRPr>
          </a:p>
          <a:p>
            <a:r>
              <a:rPr lang="zh-CN" altLang="en-US" sz="2800" b="1">
                <a:sym typeface="+mn-ea"/>
              </a:rPr>
              <a:t>  声音</a:t>
            </a:r>
            <a:r>
              <a:rPr lang="zh-CN" altLang="en-US" sz="2800" b="1">
                <a:sym typeface="+mn-ea"/>
              </a:rPr>
              <a:t>传感器</a:t>
            </a:r>
            <a:r>
              <a:rPr lang="zh-CN" altLang="en-US" sz="2800" b="1">
                <a:sym typeface="+mn-ea"/>
              </a:rPr>
              <a:t>模块</a:t>
            </a:r>
            <a:endParaRPr lang="zh-CN" altLang="en-US" sz="2800" b="1">
              <a:sym typeface="+mn-ea"/>
            </a:endParaRPr>
          </a:p>
          <a:p>
            <a:r>
              <a:rPr lang="zh-CN" altLang="en-US" sz="2800" b="1">
                <a:sym typeface="+mn-ea"/>
              </a:rPr>
              <a:t>  亮度传感器模块</a:t>
            </a:r>
            <a:endParaRPr lang="zh-CN" altLang="en-US" sz="2800" b="1">
              <a:sym typeface="+mn-ea"/>
            </a:endParaRPr>
          </a:p>
          <a:p>
            <a:r>
              <a:rPr lang="zh-CN" altLang="en-US" sz="2800" b="1">
                <a:sym typeface="+mn-ea"/>
              </a:rPr>
              <a:t>  数码管模块</a:t>
            </a:r>
            <a:endParaRPr lang="zh-CN" altLang="en-US" sz="2800" b="1">
              <a:sym typeface="+mn-ea"/>
            </a:endParaRPr>
          </a:p>
          <a:p>
            <a:r>
              <a:rPr lang="zh-CN" altLang="en-US" sz="2800" b="1">
                <a:sym typeface="+mn-ea"/>
              </a:rPr>
              <a:t>  温湿度传感器</a:t>
            </a:r>
            <a:r>
              <a:rPr lang="zh-CN" altLang="en-US" sz="2800" b="1">
                <a:sym typeface="+mn-ea"/>
              </a:rPr>
              <a:t>模块</a:t>
            </a:r>
            <a:endParaRPr lang="zh-CN" altLang="en-US" sz="2800" b="1">
              <a:sym typeface="+mn-ea"/>
            </a:endParaRPr>
          </a:p>
          <a:p>
            <a:r>
              <a:rPr lang="zh-CN" altLang="en-US" sz="2800" b="1">
                <a:sym typeface="+mn-ea"/>
              </a:rPr>
              <a:t>  电源适配器</a:t>
            </a:r>
            <a:endParaRPr lang="zh-CN" altLang="en-US" sz="2800" b="1">
              <a:sym typeface="+mn-ea"/>
            </a:endParaRPr>
          </a:p>
          <a:p>
            <a:r>
              <a:rPr lang="zh-CN" altLang="en-US" sz="2800" b="1">
                <a:sym typeface="+mn-ea"/>
              </a:rPr>
              <a:t>  四根白色</a:t>
            </a:r>
            <a:r>
              <a:rPr lang="en-US" altLang="zh-CN" sz="2800">
                <a:sym typeface="+mn-ea"/>
              </a:rPr>
              <a:t>/</a:t>
            </a:r>
            <a:r>
              <a:rPr lang="zh-CN" altLang="en-US" sz="2800" b="1">
                <a:sym typeface="+mn-ea"/>
              </a:rPr>
              <a:t>黑</a:t>
            </a:r>
            <a:r>
              <a:rPr lang="zh-CN" altLang="en-US" sz="2800" b="1">
                <a:sym typeface="+mn-ea"/>
              </a:rPr>
              <a:t>色</a:t>
            </a:r>
            <a:r>
              <a:rPr lang="zh-CN" altLang="en-US" sz="2800" b="1">
                <a:sym typeface="+mn-ea"/>
              </a:rPr>
              <a:t>连接线</a:t>
            </a:r>
            <a:endParaRPr lang="zh-CN" altLang="en-US" sz="2800" b="1">
              <a:sym typeface="+mn-ea"/>
            </a:endParaRPr>
          </a:p>
          <a:p>
            <a:r>
              <a:rPr lang="zh-CN" altLang="en-US" sz="2800" b="1">
                <a:sym typeface="+mn-ea"/>
              </a:rPr>
              <a:t>  一根红色连接线</a:t>
            </a:r>
            <a:endParaRPr lang="zh-CN" altLang="en-US" sz="2800" b="1"/>
          </a:p>
          <a:p>
            <a:endParaRPr lang="zh-CN" altLang="en-US" sz="2800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作品制作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259455" y="5894070"/>
            <a:ext cx="6165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/>
              <a:t>“</a:t>
            </a:r>
            <a:r>
              <a:rPr lang="zh-CN" sz="2400" b="1"/>
              <a:t>物联网环境监测</a:t>
            </a:r>
            <a:r>
              <a:rPr sz="2400" b="1"/>
              <a:t>”范例作品硬件连接图</a:t>
            </a:r>
            <a:endParaRPr sz="2400" b="1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100" y="1388745"/>
            <a:ext cx="7084695" cy="43637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05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程序编写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95605" y="2529205"/>
            <a:ext cx="26447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i="1"/>
              <a:t>在数码管上交替显示温度和湿度</a:t>
            </a:r>
            <a:endParaRPr lang="zh-CN" altLang="en-US" sz="2400" b="1" i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545" y="898525"/>
            <a:ext cx="5709920" cy="43878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05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程序编写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520700" y="2404745"/>
            <a:ext cx="25742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 i="1"/>
              <a:t>Wulink-NOVA</a:t>
            </a:r>
            <a:r>
              <a:rPr lang="zh-CN" altLang="en-US" sz="2400" b="1" i="1"/>
              <a:t>端的传感器数值上传程序</a:t>
            </a:r>
            <a:endParaRPr lang="zh-CN" altLang="en-US" sz="2400" b="1" i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010" y="730250"/>
            <a:ext cx="4436110" cy="55575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05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程序编写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695" y="622300"/>
            <a:ext cx="5469890" cy="19475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6695" y="2852420"/>
            <a:ext cx="5455285" cy="19183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87705" y="2386330"/>
            <a:ext cx="24923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scratch</a:t>
            </a:r>
            <a:r>
              <a:rPr lang="zh-CN" altLang="en-US" sz="2400" b="1"/>
              <a:t>端的传感器数值显示程序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738544" cy="971686"/>
            <a:chOff x="606969" y="381190"/>
            <a:chExt cx="2738544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365484" y="667565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拓展与思考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261870" y="2210435"/>
            <a:ext cx="638619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1.</a:t>
            </a:r>
            <a:r>
              <a:rPr lang="zh-CN" altLang="en-US" sz="2400" b="1"/>
              <a:t>将</a:t>
            </a:r>
            <a:r>
              <a:rPr lang="en-US" altLang="zh-CN" sz="2400" b="1"/>
              <a:t>scratch</a:t>
            </a:r>
            <a:r>
              <a:rPr lang="zh-CN" altLang="en-US" sz="2400" b="1"/>
              <a:t>作品改成仪表盘的形式，应该如何修改？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en-US" altLang="zh-CN" sz="2400" b="1"/>
              <a:t>2.</a:t>
            </a:r>
            <a:r>
              <a:rPr lang="zh-CN" altLang="en-US" sz="2400" b="1"/>
              <a:t>利用传感器上传的数值，你还能制作什么</a:t>
            </a:r>
            <a:r>
              <a:rPr lang="en-US" altLang="zh-CN" sz="2400" b="1"/>
              <a:t>scratch</a:t>
            </a:r>
            <a:r>
              <a:rPr lang="zh-CN" altLang="en-US" sz="2400" b="1"/>
              <a:t>互动作品吗？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17258" y="2132198"/>
            <a:ext cx="909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谢谢</a:t>
            </a:r>
            <a:r>
              <a:rPr lang="zh-CN" altLang="en-US" sz="4800" b="1" dirty="0"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观看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00480" y="2023141"/>
            <a:ext cx="90932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使用</a:t>
            </a:r>
            <a:r>
              <a:rPr lang="zh-CN" alt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温湿度</a:t>
            </a:r>
            <a:r>
              <a:rPr lang="zh-CN" alt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传感器</a:t>
            </a:r>
            <a:r>
              <a:rPr lang="en-US" altLang="zh-CN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endParaRPr lang="en-US" altLang="zh-CN"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99440" y="2992092"/>
            <a:ext cx="103602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物联网环境监测仪</a:t>
            </a:r>
            <a:endParaRPr lang="zh-CN" altLang="en-US"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49959" y="57884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课程思路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31533" y="1821809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一、</a:t>
            </a:r>
            <a:r>
              <a:rPr lang="zh-CN" altLang="en-US" sz="3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情景描述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06895" y="1841500"/>
            <a:ext cx="30575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</a:t>
            </a:r>
            <a:r>
              <a:rPr lang="zh-CN" altLang="en-US" sz="3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知识概念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31533" y="3440553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三、作品制作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972916" y="3553265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四、程序编写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31533" y="4967728"/>
            <a:ext cx="3027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五、拓展与思考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05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情景描述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222500" y="2097405"/>
            <a:ext cx="6424930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智能家居系统正在进入越来越多的家庭，成为生活中必不可少的一部分，其中传感器的信息通过物联网上传，用户可以在各种终端设备上进行查看。本课我们将制作一款基于物联网的环境监测仪，可以在Scratch作品中监控WU-Link_NOVA的各种传感器数值。</a:t>
            </a:r>
            <a:endParaRPr lang="zh-CN" altLang="en-US" sz="28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111554" y="653508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116955" y="1525905"/>
            <a:ext cx="4949190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温湿度传感器是指能够感受温度、湿度并转换成电信号的传感器。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NOVA套件中的温度、湿度传感器采用的是“DHT11”温湿度传感器（如左图</a:t>
            </a:r>
            <a:r>
              <a:rPr lang="zh-CN" altLang="en-US" sz="2400" b="1"/>
              <a:t>所示）。这是一款温湿度复合传感器，既能够检测温度、又能够检测湿度。它的温度检测范围是（0℃-50℃）、误差值±2℃；湿度检测范围是（20%-90%RH）、误差值±5%RH。</a:t>
            </a:r>
            <a:endParaRPr lang="zh-CN" altLang="en-US" sz="2400" b="1"/>
          </a:p>
        </p:txBody>
      </p:sp>
      <p:sp>
        <p:nvSpPr>
          <p:cNvPr id="7" name="文本框 6"/>
          <p:cNvSpPr txBox="1"/>
          <p:nvPr/>
        </p:nvSpPr>
        <p:spPr>
          <a:xfrm>
            <a:off x="6740525" y="775970"/>
            <a:ext cx="30219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i="1"/>
              <a:t>    </a:t>
            </a:r>
            <a:r>
              <a:rPr lang="zh-CN" altLang="en-US" sz="2400" b="1" i="1"/>
              <a:t>温湿度</a:t>
            </a:r>
            <a:r>
              <a:rPr lang="zh-CN" altLang="en-US" sz="2400" b="1" i="1"/>
              <a:t>传感器</a:t>
            </a:r>
            <a:r>
              <a:rPr lang="zh-CN" altLang="en-US" sz="2400" b="1" i="1"/>
              <a:t>模块</a:t>
            </a:r>
            <a:endParaRPr lang="zh-CN" altLang="en-US" sz="2400" b="1" i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35" y="1983740"/>
            <a:ext cx="3745230" cy="32994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111554" y="653508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909945" y="1524000"/>
            <a:ext cx="501586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这个指令在传感器类别指令中。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使用这个指令可以读取指定端口温湿度传感器上输出的温度、湿度值。指令默认读取的是“S0”端口的温度值；通过单击下拉列表，可以选择读“温度”或“湿度”，其中温度的单位是摄氏度，湿度的单位为%RH，还可以选择S0—S3这4个数字端口、A0—A3这4个模拟端口。</a:t>
            </a:r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55" y="2433320"/>
            <a:ext cx="4255135" cy="6813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111554" y="653508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909945" y="1524000"/>
            <a:ext cx="501586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这个指令在物联网</a:t>
            </a:r>
            <a:r>
              <a:rPr lang="zh-CN" altLang="en-US" sz="2400" b="1"/>
              <a:t>类别指令中。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使用这个指令可以将指定的数值或变量上传到物联网中，且可以为其添加名称。指令中第一个参数框内容为用户自定义的名称，用于区分存在与物联网中的各种数值；第二个参数框为要上传的数值，也可以是整数型变量或传感器输入值。</a:t>
            </a:r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35" y="2363470"/>
            <a:ext cx="4497705" cy="615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111554" y="653508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859780" y="2078355"/>
            <a:ext cx="501586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这个指令在文本与数组</a:t>
            </a:r>
            <a:r>
              <a:rPr lang="zh-CN" altLang="en-US" sz="2400" b="1"/>
              <a:t>类别指令中。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在这个指令可以输入字母和数字，为字符串类型，用给字符串变量赋值和与字符串变量比较。。</a:t>
            </a:r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95" y="2414905"/>
            <a:ext cx="2981960" cy="11391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111554" y="653508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852160" y="2202180"/>
            <a:ext cx="50158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这个指令在文本与数组</a:t>
            </a:r>
            <a:r>
              <a:rPr lang="zh-CN" altLang="en-US" sz="2400" b="1"/>
              <a:t>类别指令中。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使用这个指令可以将字符串</a:t>
            </a:r>
            <a:r>
              <a:rPr lang="en-US" altLang="zh-CN" sz="2400" b="1"/>
              <a:t>“Temp=”</a:t>
            </a:r>
            <a:endParaRPr lang="en-US" altLang="zh-CN" sz="2400" b="1"/>
          </a:p>
          <a:p>
            <a:r>
              <a:rPr lang="zh-CN" altLang="en-US" sz="2400" b="1"/>
              <a:t>和变量</a:t>
            </a:r>
            <a:r>
              <a:rPr lang="en-US" altLang="zh-CN" sz="2400" b="1"/>
              <a:t>Temp</a:t>
            </a:r>
            <a:r>
              <a:rPr lang="zh-CN" altLang="en-US" sz="2400" b="1"/>
              <a:t>连接起来。</a:t>
            </a:r>
            <a:endParaRPr lang="zh-CN" altLang="en-US" sz="2400" b="1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55" y="2202180"/>
            <a:ext cx="4711065" cy="19767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1630</Words>
  <Application>WPS 演示</Application>
  <PresentationFormat>宽屏</PresentationFormat>
  <Paragraphs>126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Arial</vt:lpstr>
      <vt:lpstr>宋体</vt:lpstr>
      <vt:lpstr>Wingdings</vt:lpstr>
      <vt:lpstr>黑体</vt:lpstr>
      <vt:lpstr>Calibri</vt:lpstr>
      <vt:lpstr>微软雅黑</vt:lpstr>
      <vt:lpstr>楷体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赵骞</dc:creator>
  <cp:lastModifiedBy>搬砖骚年</cp:lastModifiedBy>
  <cp:revision>219</cp:revision>
  <dcterms:created xsi:type="dcterms:W3CDTF">2015-05-05T08:02:00Z</dcterms:created>
  <dcterms:modified xsi:type="dcterms:W3CDTF">2020-04-16T01:44:10Z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