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349" r:id="rId5"/>
    <p:sldId id="257" r:id="rId6"/>
    <p:sldId id="346" r:id="rId7"/>
    <p:sldId id="348" r:id="rId8"/>
    <p:sldId id="354" r:id="rId9"/>
    <p:sldId id="356" r:id="rId10"/>
    <p:sldId id="300" r:id="rId11"/>
  </p:sldIdLst>
  <p:sldSz cx="12192000" cy="6858000"/>
  <p:notesSz cx="6858000" cy="9144000"/>
  <p:embeddedFontLst>
    <p:embeddedFont>
      <p:font typeface="微软雅黑" panose="020B0503020204020204" pitchFamily="34" charset="-122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FF99"/>
    <a:srgbClr val="FAC14D"/>
    <a:srgbClr val="188582"/>
    <a:srgbClr val="FFFFFF"/>
    <a:srgbClr val="56DFDF"/>
    <a:srgbClr val="000000"/>
    <a:srgbClr val="E6F4E0"/>
    <a:srgbClr val="FFF4C5"/>
    <a:srgbClr val="63954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659" autoAdjust="0"/>
  </p:normalViewPr>
  <p:slideViewPr>
    <p:cSldViewPr>
      <p:cViewPr varScale="1">
        <p:scale>
          <a:sx n="59" d="100"/>
          <a:sy n="59" d="100"/>
        </p:scale>
        <p:origin x="1632" y="78"/>
      </p:cViewPr>
      <p:guideLst>
        <p:guide orient="horz" pos="2178"/>
        <p:guide pos="3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font" Target="fonts/font5.fntdata"/><Relationship Id="rId18" Type="http://schemas.openxmlformats.org/officeDocument/2006/relationships/font" Target="fonts/font4.fntdata"/><Relationship Id="rId17" Type="http://schemas.openxmlformats.org/officeDocument/2006/relationships/font" Target="fonts/font3.fntdata"/><Relationship Id="rId16" Type="http://schemas.openxmlformats.org/officeDocument/2006/relationships/font" Target="fonts/font2.fntdata"/><Relationship Id="rId15" Type="http://schemas.openxmlformats.org/officeDocument/2006/relationships/font" Target="fonts/font1.fntdata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E2D05-C832-4A27-95BB-192147E718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 60"/>
          <p:cNvSpPr>
            <a:spLocks noChangeArrowheads="1"/>
          </p:cNvSpPr>
          <p:nvPr userDrawn="1"/>
        </p:nvSpPr>
        <p:spPr bwMode="auto">
          <a:xfrm rot="14226372">
            <a:off x="3600451" y="5465763"/>
            <a:ext cx="1373716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5" name="组合 54"/>
          <p:cNvGrpSpPr/>
          <p:nvPr userDrawn="1"/>
        </p:nvGrpSpPr>
        <p:grpSpPr>
          <a:xfrm>
            <a:off x="9975215" y="5810250"/>
            <a:ext cx="2399665" cy="1237615"/>
            <a:chOff x="6195832" y="4772985"/>
            <a:chExt cx="3671887" cy="2884488"/>
          </a:xfrm>
        </p:grpSpPr>
        <p:sp>
          <p:nvSpPr>
            <p:cNvPr id="56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7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8" name="任意多边形 17"/>
          <p:cNvSpPr>
            <a:spLocks noChangeArrowheads="1"/>
          </p:cNvSpPr>
          <p:nvPr userDrawn="1"/>
        </p:nvSpPr>
        <p:spPr bwMode="auto">
          <a:xfrm rot="20060881">
            <a:off x="3470275" y="6024245"/>
            <a:ext cx="474980" cy="1058545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9" name="任意多边形 18"/>
          <p:cNvSpPr>
            <a:spLocks noChangeArrowheads="1"/>
          </p:cNvSpPr>
          <p:nvPr userDrawn="1"/>
        </p:nvSpPr>
        <p:spPr bwMode="auto">
          <a:xfrm rot="13300765">
            <a:off x="10932160" y="-313690"/>
            <a:ext cx="1007110" cy="1123950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0" name="组合 44"/>
          <p:cNvGrpSpPr/>
          <p:nvPr userDrawn="1"/>
        </p:nvGrpSpPr>
        <p:grpSpPr bwMode="auto">
          <a:xfrm rot="5400000">
            <a:off x="-2301875" y="2188845"/>
            <a:ext cx="6858000" cy="2482215"/>
            <a:chOff x="0" y="0"/>
            <a:chExt cx="22838079" cy="13375101"/>
          </a:xfrm>
        </p:grpSpPr>
        <p:grpSp>
          <p:nvGrpSpPr>
            <p:cNvPr id="11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46" name="任意多边形 80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 81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 82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 83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 84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 85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 86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2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38" name="任意多边形 72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 73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 74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 75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2" name="任意多边形 76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 77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 78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 79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3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31" name="任意多边形 65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 66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 67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 68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 69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 70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 71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4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25" name="任意多边形 59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 60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 61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 62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 63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 64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5" name="组合 49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16" name="任意多边形 50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 51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 52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 53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 54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 55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 56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 57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 58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60"/>
          <p:cNvSpPr>
            <a:spLocks noChangeArrowheads="1"/>
          </p:cNvSpPr>
          <p:nvPr userDrawn="1"/>
        </p:nvSpPr>
        <p:spPr bwMode="auto">
          <a:xfrm rot="7337919" flipH="1">
            <a:off x="-215561" y="-241740"/>
            <a:ext cx="1018497" cy="1182146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53448" y="1096138"/>
            <a:ext cx="11085212" cy="0"/>
          </a:xfrm>
          <a:prstGeom prst="line">
            <a:avLst/>
          </a:prstGeom>
          <a:noFill/>
          <a:ln w="19050" cap="flat" cmpd="sng" algn="ctr">
            <a:solidFill>
              <a:srgbClr val="319095"/>
            </a:solidFill>
            <a:prstDash val="solid"/>
            <a:miter lim="800000"/>
          </a:ln>
          <a:effectLst/>
        </p:spPr>
      </p:cxnSp>
      <p:grpSp>
        <p:nvGrpSpPr>
          <p:cNvPr id="14" name="组合 7"/>
          <p:cNvGrpSpPr/>
          <p:nvPr userDrawn="1"/>
        </p:nvGrpSpPr>
        <p:grpSpPr bwMode="auto">
          <a:xfrm>
            <a:off x="241300" y="475660"/>
            <a:ext cx="910167" cy="628650"/>
            <a:chOff x="0" y="0"/>
            <a:chExt cx="821284" cy="758537"/>
          </a:xfrm>
        </p:grpSpPr>
        <p:grpSp>
          <p:nvGrpSpPr>
            <p:cNvPr id="15" name="组合 8"/>
            <p:cNvGrpSpPr/>
            <p:nvPr/>
          </p:nvGrpSpPr>
          <p:grpSpPr bwMode="auto">
            <a:xfrm>
              <a:off x="0" y="0"/>
              <a:ext cx="821284" cy="642892"/>
              <a:chOff x="0" y="0"/>
              <a:chExt cx="945409" cy="740056"/>
            </a:xfrm>
          </p:grpSpPr>
          <p:grpSp>
            <p:nvGrpSpPr>
              <p:cNvPr id="17" name="组合 10"/>
              <p:cNvGrpSpPr/>
              <p:nvPr/>
            </p:nvGrpSpPr>
            <p:grpSpPr bwMode="auto">
              <a:xfrm>
                <a:off x="0" y="0"/>
                <a:ext cx="945409" cy="629359"/>
                <a:chOff x="0" y="0"/>
                <a:chExt cx="945409" cy="629359"/>
              </a:xfrm>
            </p:grpSpPr>
            <p:sp>
              <p:nvSpPr>
                <p:cNvPr id="19" name="任意多边形 12"/>
                <p:cNvSpPr>
                  <a:spLocks noChangeArrowheads="1"/>
                </p:cNvSpPr>
                <p:nvPr/>
              </p:nvSpPr>
              <p:spPr bwMode="auto">
                <a:xfrm rot="-3146483">
                  <a:off x="284357" y="-284358"/>
                  <a:ext cx="376696" cy="945409"/>
                </a:xfrm>
                <a:custGeom>
                  <a:avLst/>
                  <a:gdLst>
                    <a:gd name="T0" fmla="*/ 188348 w 2015614"/>
                    <a:gd name="T1" fmla="*/ 0 h 4367958"/>
                    <a:gd name="T2" fmla="*/ 219272 w 2015614"/>
                    <a:gd name="T3" fmla="*/ 32550 h 4367958"/>
                    <a:gd name="T4" fmla="*/ 376696 w 2015614"/>
                    <a:gd name="T5" fmla="*/ 472705 h 4367958"/>
                    <a:gd name="T6" fmla="*/ 219272 w 2015614"/>
                    <a:gd name="T7" fmla="*/ 912859 h 4367958"/>
                    <a:gd name="T8" fmla="*/ 188348 w 2015614"/>
                    <a:gd name="T9" fmla="*/ 945409 h 4367958"/>
                    <a:gd name="T10" fmla="*/ 157424 w 2015614"/>
                    <a:gd name="T11" fmla="*/ 912859 h 4367958"/>
                    <a:gd name="T12" fmla="*/ 0 w 2015614"/>
                    <a:gd name="T13" fmla="*/ 472704 h 4367958"/>
                    <a:gd name="T14" fmla="*/ 157424 w 2015614"/>
                    <a:gd name="T15" fmla="*/ 32549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任意多边形 13"/>
                <p:cNvSpPr>
                  <a:spLocks noChangeArrowheads="1"/>
                </p:cNvSpPr>
                <p:nvPr/>
              </p:nvSpPr>
              <p:spPr bwMode="auto">
                <a:xfrm rot="-5400000">
                  <a:off x="291714" y="77705"/>
                  <a:ext cx="314355" cy="788949"/>
                </a:xfrm>
                <a:custGeom>
                  <a:avLst/>
                  <a:gdLst>
                    <a:gd name="T0" fmla="*/ 157178 w 2015614"/>
                    <a:gd name="T1" fmla="*/ 0 h 4367958"/>
                    <a:gd name="T2" fmla="*/ 182983 w 2015614"/>
                    <a:gd name="T3" fmla="*/ 27163 h 4367958"/>
                    <a:gd name="T4" fmla="*/ 314355 w 2015614"/>
                    <a:gd name="T5" fmla="*/ 394475 h 4367958"/>
                    <a:gd name="T6" fmla="*/ 182983 w 2015614"/>
                    <a:gd name="T7" fmla="*/ 761786 h 4367958"/>
                    <a:gd name="T8" fmla="*/ 157178 w 2015614"/>
                    <a:gd name="T9" fmla="*/ 788949 h 4367958"/>
                    <a:gd name="T10" fmla="*/ 131372 w 2015614"/>
                    <a:gd name="T11" fmla="*/ 761786 h 4367958"/>
                    <a:gd name="T12" fmla="*/ 0 w 2015614"/>
                    <a:gd name="T13" fmla="*/ 394474 h 4367958"/>
                    <a:gd name="T14" fmla="*/ 131372 w 2015614"/>
                    <a:gd name="T15" fmla="*/ 27163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8" name="任意多边形 11"/>
              <p:cNvSpPr>
                <a:spLocks noChangeArrowheads="1"/>
              </p:cNvSpPr>
              <p:nvPr/>
            </p:nvSpPr>
            <p:spPr bwMode="auto">
              <a:xfrm rot="-7236193">
                <a:off x="479955" y="339066"/>
                <a:ext cx="228500" cy="573475"/>
              </a:xfrm>
              <a:custGeom>
                <a:avLst/>
                <a:gdLst>
                  <a:gd name="T0" fmla="*/ 114250 w 2015614"/>
                  <a:gd name="T1" fmla="*/ 0 h 4367958"/>
                  <a:gd name="T2" fmla="*/ 133008 w 2015614"/>
                  <a:gd name="T3" fmla="*/ 19744 h 4367958"/>
                  <a:gd name="T4" fmla="*/ 228500 w 2015614"/>
                  <a:gd name="T5" fmla="*/ 286738 h 4367958"/>
                  <a:gd name="T6" fmla="*/ 133008 w 2015614"/>
                  <a:gd name="T7" fmla="*/ 553731 h 4367958"/>
                  <a:gd name="T8" fmla="*/ 114250 w 2015614"/>
                  <a:gd name="T9" fmla="*/ 573475 h 4367958"/>
                  <a:gd name="T10" fmla="*/ 95492 w 2015614"/>
                  <a:gd name="T11" fmla="*/ 553731 h 4367958"/>
                  <a:gd name="T12" fmla="*/ 0 w 2015614"/>
                  <a:gd name="T13" fmla="*/ 286737 h 4367958"/>
                  <a:gd name="T14" fmla="*/ 95492 w 2015614"/>
                  <a:gd name="T15" fmla="*/ 1974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任意多边形 9"/>
            <p:cNvSpPr>
              <a:spLocks noChangeArrowheads="1"/>
            </p:cNvSpPr>
            <p:nvPr/>
          </p:nvSpPr>
          <p:spPr bwMode="auto">
            <a:xfrm rot="-9094124">
              <a:off x="570556" y="384703"/>
              <a:ext cx="148954" cy="373834"/>
            </a:xfrm>
            <a:custGeom>
              <a:avLst/>
              <a:gdLst>
                <a:gd name="T0" fmla="*/ 74477 w 2015614"/>
                <a:gd name="T1" fmla="*/ 0 h 4367958"/>
                <a:gd name="T2" fmla="*/ 86705 w 2015614"/>
                <a:gd name="T3" fmla="*/ 12871 h 4367958"/>
                <a:gd name="T4" fmla="*/ 148954 w 2015614"/>
                <a:gd name="T5" fmla="*/ 186917 h 4367958"/>
                <a:gd name="T6" fmla="*/ 86705 w 2015614"/>
                <a:gd name="T7" fmla="*/ 360963 h 4367958"/>
                <a:gd name="T8" fmla="*/ 74477 w 2015614"/>
                <a:gd name="T9" fmla="*/ 373834 h 4367958"/>
                <a:gd name="T10" fmla="*/ 62249 w 2015614"/>
                <a:gd name="T11" fmla="*/ 360963 h 4367958"/>
                <a:gd name="T12" fmla="*/ 0 w 2015614"/>
                <a:gd name="T13" fmla="*/ 186917 h 4367958"/>
                <a:gd name="T14" fmla="*/ 62249 w 2015614"/>
                <a:gd name="T15" fmla="*/ 12871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组合 331"/>
          <p:cNvGrpSpPr/>
          <p:nvPr userDrawn="1"/>
        </p:nvGrpSpPr>
        <p:grpSpPr bwMode="auto">
          <a:xfrm rot="7870731">
            <a:off x="11152601" y="418525"/>
            <a:ext cx="673221" cy="490675"/>
            <a:chOff x="0" y="0"/>
            <a:chExt cx="1238846" cy="1204002"/>
          </a:xfrm>
        </p:grpSpPr>
        <p:sp>
          <p:nvSpPr>
            <p:cNvPr id="25" name="任意多边形 332"/>
            <p:cNvSpPr>
              <a:spLocks noChangeArrowheads="1"/>
            </p:cNvSpPr>
            <p:nvPr/>
          </p:nvSpPr>
          <p:spPr bwMode="auto">
            <a:xfrm rot="-9659423">
              <a:off x="0" y="0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任意多边形 333"/>
            <p:cNvSpPr>
              <a:spLocks noChangeArrowheads="1"/>
            </p:cNvSpPr>
            <p:nvPr/>
          </p:nvSpPr>
          <p:spPr bwMode="auto">
            <a:xfrm rot="7873660">
              <a:off x="396979" y="165848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3"/>
          <p:cNvGrpSpPr/>
          <p:nvPr/>
        </p:nvGrpSpPr>
        <p:grpSpPr bwMode="auto">
          <a:xfrm rot="19378643">
            <a:off x="8351606" y="3891070"/>
            <a:ext cx="4129441" cy="2514901"/>
            <a:chOff x="0" y="0"/>
            <a:chExt cx="22838079" cy="13375101"/>
          </a:xfrm>
        </p:grpSpPr>
        <p:grpSp>
          <p:nvGrpSpPr>
            <p:cNvPr id="68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103" name="任意多边形 39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4" name="任意多边形 40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5" name="任意多边形 41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6" name="任意多边形 42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 43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8" name="任意多边形 44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9" name="任意多边形 45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69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95" name="任意多边形 31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 32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 33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 34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9" name="任意多边形 35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0" name="任意多边形 36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 37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" name="任意多边形 38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0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88" name="任意多边形 24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9" name="任意多边形 25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 26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 27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 28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3" name="任意多边形 29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4" name="任意多边形 30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1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82" name="任意多边形 18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 19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 20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 21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 22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 23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2" name="组合 8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73" name="任意多边形 9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 10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 11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 12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 13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 14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 15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 16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 17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6" name="任意多边形 60"/>
          <p:cNvSpPr>
            <a:spLocks noChangeArrowheads="1"/>
          </p:cNvSpPr>
          <p:nvPr/>
        </p:nvSpPr>
        <p:spPr bwMode="auto">
          <a:xfrm rot="14226372">
            <a:off x="4224338" y="5465763"/>
            <a:ext cx="1030287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0735" y="2574290"/>
            <a:ext cx="3338195" cy="10147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400" b="1">
                <a:gradFill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rPr>
              <a:t>好搭</a:t>
            </a:r>
            <a:r>
              <a:rPr lang="en-US" altLang="zh-CN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rPr>
              <a:t>Bit</a:t>
            </a:r>
            <a:endParaRPr lang="en-US" altLang="zh-CN" sz="6000" noProof="1">
              <a:ln w="3175">
                <a:solidFill>
                  <a:schemeClr val="bg1"/>
                </a:solidFill>
              </a:ln>
              <a:gradFill flip="none" rotWithShape="1">
                <a:gsLst>
                  <a:gs pos="44000">
                    <a:schemeClr val="accent3"/>
                  </a:gs>
                  <a:gs pos="0">
                    <a:schemeClr val="accent1"/>
                  </a:gs>
                  <a:gs pos="93750">
                    <a:schemeClr val="accent5"/>
                  </a:gs>
                  <a:gs pos="74000">
                    <a:schemeClr val="accent4"/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华康雅宋体W9(P)" panose="02020900000000000000" pitchFamily="18" charset="-122"/>
              <a:ea typeface="华康雅宋体W9(P)" panose="02020900000000000000" pitchFamily="18" charset="-122"/>
            </a:endParaRPr>
          </a:p>
        </p:txBody>
      </p:sp>
      <p:pic>
        <p:nvPicPr>
          <p:cNvPr id="22" name="M01-06-0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13794" y="10351"/>
            <a:ext cx="609600" cy="6096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4691836" y="3554278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任意多边形 17"/>
          <p:cNvSpPr>
            <a:spLocks noChangeArrowheads="1"/>
          </p:cNvSpPr>
          <p:nvPr/>
        </p:nvSpPr>
        <p:spPr bwMode="auto">
          <a:xfrm rot="20060881">
            <a:off x="4853940" y="5324062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" name="任意多边形 18"/>
          <p:cNvSpPr>
            <a:spLocks noChangeArrowheads="1"/>
          </p:cNvSpPr>
          <p:nvPr/>
        </p:nvSpPr>
        <p:spPr bwMode="auto">
          <a:xfrm rot="13300765">
            <a:off x="10831620" y="-136049"/>
            <a:ext cx="1111250" cy="1563688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895613" y="3004766"/>
            <a:ext cx="2672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华康雅宋体W9(P)" panose="02020900000000000000" pitchFamily="18" charset="-122"/>
                <a:ea typeface="华康雅宋体W9(P)" panose="02020900000000000000" pitchFamily="18" charset="-122"/>
                <a:sym typeface="+mn-ea"/>
              </a:rPr>
              <a:t>(</a:t>
            </a:r>
            <a:r>
              <a:rPr lang="zh-CN" altLang="en-US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华康雅宋体W9(P)" panose="02020900000000000000" pitchFamily="18" charset="-122"/>
                <a:ea typeface="华康雅宋体W9(P)" panose="02020900000000000000" pitchFamily="18" charset="-122"/>
                <a:sym typeface="+mn-ea"/>
              </a:rPr>
              <a:t>基于</a:t>
            </a:r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华康雅宋体W9(P)" panose="02020900000000000000" pitchFamily="18" charset="-122"/>
                <a:ea typeface="华康雅宋体W9(P)" panose="02020900000000000000" pitchFamily="18" charset="-122"/>
                <a:sym typeface="+mn-ea"/>
              </a:rPr>
              <a:t>MakeCode)</a:t>
            </a:r>
            <a:endParaRPr lang="en-US" altLang="zh-CN" sz="2800" dirty="0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华康雅宋体W9(P)" panose="02020900000000000000" pitchFamily="18" charset="-122"/>
              <a:ea typeface="华康雅宋体W9(P)" panose="02020900000000000000" pitchFamily="18" charset="-122"/>
              <a:sym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431647" y="4887687"/>
            <a:ext cx="903450" cy="90356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489517" y="1607544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587535" y="5688284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52137" y="993573"/>
            <a:ext cx="672907" cy="67299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553517" y="5812771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09771" y="4113594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5515884" y="993573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78821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4556209" y="5446845"/>
            <a:ext cx="602843" cy="60292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43"/>
          <p:cNvSpPr/>
          <p:nvPr/>
        </p:nvSpPr>
        <p:spPr>
          <a:xfrm>
            <a:off x="396057" y="5667198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3062376" y="4846768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341178" y="24753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9" name="同心圆 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095997" y="1025615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2" name="同心圆 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椭圆 53"/>
          <p:cNvSpPr/>
          <p:nvPr/>
        </p:nvSpPr>
        <p:spPr>
          <a:xfrm>
            <a:off x="3439869" y="68072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69456" y="1607543"/>
            <a:ext cx="970412" cy="97053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292520" y="40518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椭圆 60"/>
          <p:cNvSpPr/>
          <p:nvPr/>
        </p:nvSpPr>
        <p:spPr>
          <a:xfrm>
            <a:off x="1667182" y="3235792"/>
            <a:ext cx="183161" cy="18318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1130231" y="1988840"/>
            <a:ext cx="2493579" cy="24939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49608" y="2574072"/>
            <a:ext cx="222504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华康雅艺体W6" panose="040B0609000000000000" pitchFamily="81" charset="-122"/>
                <a:ea typeface="华康雅艺体W6" panose="040B0609000000000000" pitchFamily="81" charset="-122"/>
              </a:rPr>
              <a:t>创客教育</a:t>
            </a:r>
            <a:endParaRPr lang="zh-CN" altLang="en-US" sz="4000" b="1" dirty="0">
              <a:solidFill>
                <a:schemeClr val="accent2"/>
              </a:solidFill>
              <a:latin typeface="华康雅艺体W6" panose="040B0609000000000000" pitchFamily="81" charset="-122"/>
              <a:ea typeface="华康雅艺体W6" panose="040B0609000000000000" pitchFamily="81" charset="-122"/>
            </a:endParaRPr>
          </a:p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华康雅艺体W6" panose="040B0609000000000000" pitchFamily="81" charset="-122"/>
                <a:ea typeface="华康雅艺体W6" panose="040B0609000000000000" pitchFamily="81" charset="-122"/>
              </a:rPr>
              <a:t>系列课程</a:t>
            </a:r>
            <a:endParaRPr lang="zh-CN" altLang="en-US" sz="4000" b="1" dirty="0">
              <a:solidFill>
                <a:schemeClr val="accent2"/>
              </a:solidFill>
              <a:latin typeface="华康雅艺体W6" panose="040B0609000000000000" pitchFamily="81" charset="-122"/>
              <a:ea typeface="华康雅艺体W6" panose="040B0609000000000000" pitchFamily="81" charset="-122"/>
            </a:endParaRPr>
          </a:p>
        </p:txBody>
      </p:sp>
      <p:pic>
        <p:nvPicPr>
          <p:cNvPr id="2" name="图片 1" descr="C:/Users/stcvs001/AppData/Local/Temp/kaimatting/20200323160448/output_aiMatting_20200323160451.pngoutput_aiMatting_202003231604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00" y="247650"/>
            <a:ext cx="1946275" cy="671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987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9" grpId="0"/>
      <p:bldP spid="4" grpId="0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4" grpId="0" animBg="1"/>
      <p:bldP spid="44" grpId="1" animBg="1"/>
      <p:bldP spid="44" grpId="2" animBg="1"/>
      <p:bldP spid="54" grpId="0" animBg="1"/>
      <p:bldP spid="54" grpId="1" animBg="1"/>
      <p:bldP spid="54" grpId="2" animBg="1"/>
      <p:bldP spid="61" grpId="0" animBg="1"/>
      <p:bldP spid="61" grpId="1" animBg="1"/>
      <p:bldP spid="61" grpId="2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2095" y="2720975"/>
            <a:ext cx="6701155" cy="7683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noProof="1"/>
              <a:t>第七课 显示图像（进阶二）</a:t>
            </a:r>
            <a:endParaRPr lang="en-US" altLang="zh-CN" sz="4400" noProof="1"/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2453088" y="2876129"/>
            <a:ext cx="1645963" cy="1645963"/>
            <a:chOff x="391147" y="2871710"/>
            <a:chExt cx="1645963" cy="1645963"/>
          </a:xfrm>
        </p:grpSpPr>
        <p:grpSp>
          <p:nvGrpSpPr>
            <p:cNvPr id="28" name="组合 27"/>
            <p:cNvGrpSpPr/>
            <p:nvPr/>
          </p:nvGrpSpPr>
          <p:grpSpPr>
            <a:xfrm>
              <a:off x="391147" y="2871710"/>
              <a:ext cx="1645963" cy="164596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94968" y="3434974"/>
              <a:ext cx="1438320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  <a:endPara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Freeform 5"/>
          <p:cNvSpPr/>
          <p:nvPr/>
        </p:nvSpPr>
        <p:spPr bwMode="auto">
          <a:xfrm>
            <a:off x="4225734" y="1672145"/>
            <a:ext cx="745200" cy="392151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200035" y="2365271"/>
            <a:ext cx="3636000" cy="967932"/>
            <a:chOff x="3237789" y="2461817"/>
            <a:chExt cx="3636000" cy="967932"/>
          </a:xfrm>
        </p:grpSpPr>
        <p:grpSp>
          <p:nvGrpSpPr>
            <p:cNvPr id="23" name="组合 22"/>
            <p:cNvGrpSpPr/>
            <p:nvPr/>
          </p:nvGrpSpPr>
          <p:grpSpPr>
            <a:xfrm>
              <a:off x="3237789" y="2461817"/>
              <a:ext cx="3636000" cy="967932"/>
              <a:chOff x="4139952" y="1170041"/>
              <a:chExt cx="3559469" cy="536519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113"/>
              <p:cNvSpPr/>
              <p:nvPr/>
            </p:nvSpPr>
            <p:spPr>
              <a:xfrm>
                <a:off x="4716016" y="1250029"/>
                <a:ext cx="2819382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237519" y="133375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</a:t>
                </a:r>
                <a:r>
                  <a:rPr lang="en-US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en-US" sz="2000" b="1" dirty="0">
                  <a:solidFill>
                    <a:schemeClr val="accent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268407" y="2653395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指令学习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209560" y="4075237"/>
            <a:ext cx="3636000" cy="967932"/>
            <a:chOff x="3237789" y="4997918"/>
            <a:chExt cx="3636000" cy="967932"/>
          </a:xfrm>
        </p:grpSpPr>
        <p:grpSp>
          <p:nvGrpSpPr>
            <p:cNvPr id="17" name="组合 16"/>
            <p:cNvGrpSpPr/>
            <p:nvPr/>
          </p:nvGrpSpPr>
          <p:grpSpPr>
            <a:xfrm>
              <a:off x="3237789" y="4997918"/>
              <a:ext cx="3636000" cy="967932"/>
              <a:chOff x="4139952" y="1170041"/>
              <a:chExt cx="3559469" cy="536519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639541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228144" y="133680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</a:t>
                </a:r>
                <a:r>
                  <a:rPr lang="en-US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en-US" sz="2000" b="1" dirty="0">
                  <a:solidFill>
                    <a:schemeClr val="accent3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268407" y="5200949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程序代码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-28575" y="4883785"/>
            <a:ext cx="2508250" cy="1976120"/>
            <a:chOff x="6195832" y="4772985"/>
            <a:chExt cx="3671887" cy="2884488"/>
          </a:xfrm>
        </p:grpSpPr>
        <p:sp>
          <p:nvSpPr>
            <p:cNvPr id="45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6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7" name="任意多边形 17"/>
          <p:cNvSpPr>
            <a:spLocks noChangeArrowheads="1"/>
          </p:cNvSpPr>
          <p:nvPr/>
        </p:nvSpPr>
        <p:spPr bwMode="auto">
          <a:xfrm rot="1539119" flipH="1">
            <a:off x="10946704" y="5253971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" name="任意多边形 18"/>
          <p:cNvSpPr>
            <a:spLocks noChangeArrowheads="1"/>
          </p:cNvSpPr>
          <p:nvPr/>
        </p:nvSpPr>
        <p:spPr bwMode="auto">
          <a:xfrm rot="8299235" flipH="1">
            <a:off x="104775" y="-153035"/>
            <a:ext cx="619760" cy="1009015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0350962" y="904063"/>
            <a:ext cx="366322" cy="36636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>
            <a:off x="8673971" y="15802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椭圆 98"/>
          <p:cNvSpPr/>
          <p:nvPr/>
        </p:nvSpPr>
        <p:spPr>
          <a:xfrm>
            <a:off x="8274947" y="59121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0" name="组合 99"/>
          <p:cNvGrpSpPr/>
          <p:nvPr/>
        </p:nvGrpSpPr>
        <p:grpSpPr>
          <a:xfrm>
            <a:off x="10127598" y="31567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1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椭圆 102"/>
          <p:cNvSpPr/>
          <p:nvPr/>
        </p:nvSpPr>
        <p:spPr>
          <a:xfrm>
            <a:off x="2129823" y="26297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4" name="组合 103"/>
          <p:cNvGrpSpPr/>
          <p:nvPr/>
        </p:nvGrpSpPr>
        <p:grpSpPr>
          <a:xfrm>
            <a:off x="3111801" y="4777224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5" name="同心圆 1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>
            <a:off x="507980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769724" y="4268984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9778031" y="63383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1578488" y="3059404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14" name="组合 113"/>
          <p:cNvGrpSpPr/>
          <p:nvPr/>
        </p:nvGrpSpPr>
        <p:grpSpPr>
          <a:xfrm>
            <a:off x="9295755" y="1379109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5" name="同心圆 1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882226" y="5756419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椭圆 119"/>
          <p:cNvSpPr/>
          <p:nvPr/>
        </p:nvSpPr>
        <p:spPr>
          <a:xfrm>
            <a:off x="9686450" y="4886744"/>
            <a:ext cx="183161" cy="18318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21" name="组合 120"/>
          <p:cNvGrpSpPr/>
          <p:nvPr/>
        </p:nvGrpSpPr>
        <p:grpSpPr>
          <a:xfrm>
            <a:off x="2622622" y="1852777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32" grpId="0" animBg="1"/>
      <p:bldP spid="95" grpId="0" animBg="1"/>
      <p:bldP spid="95" grpId="1" animBg="1"/>
      <p:bldP spid="95" grpId="2" animBg="1"/>
      <p:bldP spid="99" grpId="0" animBg="1"/>
      <p:bldP spid="99" grpId="1" animBg="1"/>
      <p:bldP spid="99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09" grpId="0" animBg="1"/>
      <p:bldP spid="109" grpId="1" animBg="1"/>
      <p:bldP spid="109" grpId="2" animBg="1"/>
      <p:bldP spid="113" grpId="0" animBg="1"/>
      <p:bldP spid="113" grpId="1" animBg="1"/>
      <p:bldP spid="113" grpId="2" animBg="1"/>
      <p:bldP spid="120" grpId="0" animBg="1"/>
      <p:bldP spid="120" grpId="1" animBg="1"/>
      <p:bldP spid="120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雅艺体W6(P)" pitchFamily="82" charset="-122"/>
                <a:ea typeface="华康雅艺体W6(P)" pitchFamily="82" charset="-122"/>
                <a:sym typeface="+mn-ea"/>
              </a:rPr>
              <a:t>指令学习</a:t>
            </a:r>
            <a:endParaRPr lang="zh-CN" altLang="en-US" sz="3600" b="1" spc="5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雅艺体W6(P)" pitchFamily="82" charset="-122"/>
              <a:ea typeface="华康雅艺体W6(P)" pitchFamily="82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altLang="zh-CN" sz="7200" b="1" spc="3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03270" y="1838325"/>
            <a:ext cx="100050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显示的点数大致是一个比例，特殊情况，幅值为0的时候，会自动</a:t>
            </a:r>
            <a:endParaRPr lang="en-US" altLang="zh-CN" sz="2400"/>
          </a:p>
          <a:p>
            <a:r>
              <a:rPr lang="en-US" altLang="zh-CN" sz="2400"/>
              <a:t>调节范围显示。</a:t>
            </a:r>
            <a:endParaRPr lang="en-US" altLang="zh-CN" sz="2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4B4949">
                  <a:alpha val="100000"/>
                </a:srgbClr>
              </a:clrFrom>
              <a:clrTo>
                <a:srgbClr val="4B494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" y="1393190"/>
            <a:ext cx="3234690" cy="1720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华康雅宋体W9(P)" panose="02020900000000000000" pitchFamily="18" charset="-122"/>
                <a:ea typeface="华康雅宋体W9(P)" panose="02020900000000000000" pitchFamily="18" charset="-122"/>
                <a:sym typeface="+mn-ea"/>
              </a:rPr>
              <a:t>程序代码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latin typeface="华康雅宋体W9(P)" panose="02020900000000000000" pitchFamily="18" charset="-122"/>
              <a:ea typeface="华康雅宋体W9(P)" panose="02020900000000000000" pitchFamily="18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095375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58080" y="5902960"/>
            <a:ext cx="2926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点阵屏显示动画切换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080" y="1191260"/>
            <a:ext cx="2556510" cy="4475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华康雅宋体W9(P)" panose="02020900000000000000" pitchFamily="18" charset="-122"/>
                <a:ea typeface="华康雅宋体W9(P)" panose="02020900000000000000" pitchFamily="18" charset="-122"/>
                <a:sym typeface="+mn-ea"/>
              </a:rPr>
              <a:t>程序代码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latin typeface="华康雅宋体W9(P)" panose="02020900000000000000" pitchFamily="18" charset="-122"/>
              <a:ea typeface="华康雅宋体W9(P)" panose="02020900000000000000" pitchFamily="18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095375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29225" y="3381375"/>
            <a:ext cx="66668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现在点阵屏幅值为</a:t>
            </a:r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0</a:t>
            </a: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，则</a:t>
            </a: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会自动调节范围显示，显示的点数大致是一个比例。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040" y="1083945"/>
            <a:ext cx="1939290" cy="5745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华康雅宋体W9(P)" panose="02020900000000000000" pitchFamily="18" charset="-122"/>
                <a:ea typeface="华康雅宋体W9(P)" panose="02020900000000000000" pitchFamily="18" charset="-122"/>
                <a:sym typeface="+mn-ea"/>
              </a:rPr>
              <a:t>程序代码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latin typeface="华康雅宋体W9(P)" panose="02020900000000000000" pitchFamily="18" charset="-122"/>
              <a:ea typeface="华康雅宋体W9(P)" panose="02020900000000000000" pitchFamily="18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095375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17135" y="3184525"/>
            <a:ext cx="66668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当最高幅值不为</a:t>
            </a:r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0</a:t>
            </a: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时，会根据目前设定的最高赋值与设定值，确定点亮</a:t>
            </a:r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LED</a:t>
            </a: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灯大致显示比例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790" y="1589405"/>
            <a:ext cx="2797810" cy="4898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8770" y="2680335"/>
            <a:ext cx="3347720" cy="922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noProof="1"/>
              <a:t>谢谢观看</a:t>
            </a:r>
            <a:r>
              <a:rPr lang="zh-CN" altLang="en-US" noProof="1"/>
              <a:t>！</a:t>
            </a:r>
            <a:endParaRPr lang="zh-CN" altLang="en-US" noProof="1"/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tags/tag1.xml><?xml version="1.0" encoding="utf-8"?>
<p:tagLst xmlns:p="http://schemas.openxmlformats.org/presentationml/2006/main">
  <p:tag name="ISPRING_RESOURCE_PATHS_HASH_PRESENTER" val="ad8abbc05d4ce1a7282476e65aefab85d74514c"/>
  <p:tag name="ISPRING_PRESENTATION_TITLE" val="7063.pptx"/>
</p:tagLst>
</file>

<file path=ppt/theme/theme1.xml><?xml version="1.0" encoding="utf-8"?>
<a:theme xmlns:a="http://schemas.openxmlformats.org/drawingml/2006/main" name="Office 主题​​">
  <a:themeElements>
    <a:clrScheme name="自定义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6F7D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F5841C"/>
      </a:accent6>
      <a:hlink>
        <a:srgbClr val="0000FF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WPS 演示</Application>
  <PresentationFormat>全屏显示(4:3)</PresentationFormat>
  <Paragraphs>52</Paragraphs>
  <Slides>8</Slides>
  <Notes>42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华康雅宋体W9(P)</vt:lpstr>
      <vt:lpstr>华康雅艺体W6</vt:lpstr>
      <vt:lpstr>华康雅艺体W6(P)</vt:lpstr>
      <vt:lpstr>Times New Roman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7063.pptx</dc:title>
  <dc:creator/>
  <cp:lastModifiedBy>Administrator</cp:lastModifiedBy>
  <cp:revision>25</cp:revision>
  <dcterms:created xsi:type="dcterms:W3CDTF">2017-06-11T01:16:00Z</dcterms:created>
  <dcterms:modified xsi:type="dcterms:W3CDTF">2020-04-01T08:35:01Z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