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3" r:id="rId3"/>
    <p:sldId id="324" r:id="rId5"/>
    <p:sldId id="326" r:id="rId6"/>
    <p:sldId id="348" r:id="rId7"/>
    <p:sldId id="355" r:id="rId8"/>
    <p:sldId id="350" r:id="rId9"/>
    <p:sldId id="357" r:id="rId10"/>
    <p:sldId id="351" r:id="rId11"/>
    <p:sldId id="360" r:id="rId12"/>
    <p:sldId id="358" r:id="rId13"/>
    <p:sldId id="359" r:id="rId14"/>
    <p:sldId id="343" r:id="rId15"/>
    <p:sldId id="330" r:id="rId16"/>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un Vagun" initials="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90FF"/>
    <a:srgbClr val="BCA890"/>
    <a:srgbClr val="66676C"/>
    <a:srgbClr val="B1172E"/>
    <a:srgbClr val="FEF19F"/>
    <a:srgbClr val="FEF6B0"/>
    <a:srgbClr val="FDD195"/>
    <a:srgbClr val="F7BE5D"/>
    <a:srgbClr val="F59945"/>
    <a:srgbClr val="EF9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36" autoAdjust="0"/>
    <p:restoredTop sz="96318" autoAdjust="0"/>
  </p:normalViewPr>
  <p:slideViewPr>
    <p:cSldViewPr snapToGrid="0">
      <p:cViewPr varScale="1">
        <p:scale>
          <a:sx n="110" d="100"/>
          <a:sy n="110" d="100"/>
        </p:scale>
        <p:origin x="9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1.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9" Type="http://schemas.openxmlformats.org/officeDocument/2006/relationships/image" Target="../media/image20.jpeg"/><Relationship Id="rId8" Type="http://schemas.openxmlformats.org/officeDocument/2006/relationships/image" Target="../media/image19.jpeg"/><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2" Type="http://schemas.openxmlformats.org/officeDocument/2006/relationships/notesSlide" Target="../notesSlides/notesSlide7.xml"/><Relationship Id="rId11" Type="http://schemas.openxmlformats.org/officeDocument/2006/relationships/slideLayout" Target="../slideLayouts/slideLayout2.xml"/><Relationship Id="rId10" Type="http://schemas.openxmlformats.org/officeDocument/2006/relationships/image" Target="../media/image21.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35"/>
            <a:ext cx="12192000" cy="6858000"/>
          </a:xfrm>
          <a:prstGeom prst="rect">
            <a:avLst/>
          </a:prstGeom>
        </p:spPr>
      </p:pic>
      <p:grpSp>
        <p:nvGrpSpPr>
          <p:cNvPr id="8" name="组合 7"/>
          <p:cNvGrpSpPr/>
          <p:nvPr/>
        </p:nvGrpSpPr>
        <p:grpSpPr>
          <a:xfrm>
            <a:off x="2125980" y="1684020"/>
            <a:ext cx="6438265" cy="4244340"/>
            <a:chOff x="5572123" y="1172330"/>
            <a:chExt cx="4638737" cy="3479714"/>
          </a:xfrm>
        </p:grpSpPr>
        <p:sp>
          <p:nvSpPr>
            <p:cNvPr id="6" name="矩形 5"/>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flipV="1">
            <a:off x="2126615" y="890270"/>
            <a:ext cx="7094220" cy="5038090"/>
            <a:chOff x="5261388" y="519244"/>
            <a:chExt cx="5439954" cy="4130853"/>
          </a:xfrm>
        </p:grpSpPr>
        <p:sp>
          <p:nvSpPr>
            <p:cNvPr id="11" name="矩形 10"/>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2945745" y="2247521"/>
            <a:ext cx="5618045" cy="899160"/>
          </a:xfrm>
          <a:prstGeom prst="rect">
            <a:avLst/>
          </a:prstGeom>
        </p:spPr>
        <p:txBody>
          <a:bodyPr wrap="square" lIns="68580" tIns="34290" rIns="68580" bIns="34290">
            <a:spAutoFit/>
          </a:bodyPr>
          <a:lstStyle/>
          <a:p>
            <a:pPr algn="ctr">
              <a:defRPr/>
            </a:pPr>
            <a:r>
              <a:rPr lang="en-US" altLang="zh-CN" sz="5400" spc="225" dirty="0" err="1">
                <a:solidFill>
                  <a:srgbClr val="BCA890"/>
                </a:solidFill>
                <a:latin typeface="包图粗朗体" panose="02000000000000000000" pitchFamily="2" charset="-122"/>
                <a:ea typeface="包图粗朗体" panose="02000000000000000000" pitchFamily="2" charset="-122"/>
                <a:cs typeface="+mn-ea"/>
                <a:sym typeface="+mn-lt"/>
              </a:rPr>
              <a:t>Cute:Bit</a:t>
            </a:r>
            <a:endParaRPr lang="en-US" sz="54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1986915" y="3206115"/>
            <a:ext cx="7105015" cy="1223412"/>
          </a:xfrm>
          <a:prstGeom prst="rect">
            <a:avLst/>
          </a:prstGeom>
        </p:spPr>
        <p:txBody>
          <a:bodyPr wrap="square" lIns="68580" tIns="34290" rIns="68580" bIns="34290">
            <a:spAutoFit/>
          </a:bodyPr>
          <a:lstStyle/>
          <a:p>
            <a:pPr algn="ctr">
              <a:defRPr/>
            </a:pPr>
            <a:r>
              <a:rPr lang="zh-CN" altLang="en-US" sz="7500" spc="225" dirty="0">
                <a:solidFill>
                  <a:schemeClr val="bg1"/>
                </a:solidFill>
                <a:latin typeface="字魂59号-创粗黑" panose="00000500000000000000" pitchFamily="2" charset="-122"/>
                <a:ea typeface="字魂59号-创粗黑" panose="00000500000000000000" pitchFamily="2" charset="-122"/>
                <a:cs typeface="+mn-ea"/>
                <a:sym typeface="+mn-lt"/>
              </a:rPr>
              <a:t>无线遥控小车</a:t>
            </a:r>
            <a:endParaRPr lang="zh-CN" altLang="en-US" sz="75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8" name="文本框 17"/>
          <p:cNvSpPr txBox="1"/>
          <p:nvPr/>
        </p:nvSpPr>
        <p:spPr>
          <a:xfrm>
            <a:off x="7724326" y="5173980"/>
            <a:ext cx="906017" cy="499624"/>
          </a:xfrm>
          <a:prstGeom prst="rect">
            <a:avLst/>
          </a:prstGeom>
          <a:noFill/>
        </p:spPr>
        <p:txBody>
          <a:bodyPr wrap="none" rtlCol="0">
            <a:spAutoFit/>
          </a:bodyPr>
          <a:lstStyle/>
          <a:p>
            <a:pPr>
              <a:lnSpc>
                <a:spcPct val="150000"/>
              </a:lnSpc>
            </a:pPr>
            <a:r>
              <a:rPr lang="en-US" altLang="zh-CN" sz="2000" dirty="0">
                <a:solidFill>
                  <a:srgbClr val="66676C"/>
                </a:solidFill>
                <a:latin typeface="字魂58号-创中黑" panose="00000500000000000000" pitchFamily="2" charset="-122"/>
                <a:ea typeface="字魂58号-创中黑" panose="00000500000000000000" pitchFamily="2" charset="-122"/>
                <a:cs typeface="字体视界-简圆体" panose="02010601030101010101" charset="-122"/>
              </a:rPr>
              <a:t>Q</a:t>
            </a:r>
            <a:r>
              <a:rPr lang="zh-CN" altLang="en-US" sz="2000" dirty="0">
                <a:solidFill>
                  <a:srgbClr val="66676C"/>
                </a:solidFill>
                <a:latin typeface="字魂58号-创中黑" panose="00000500000000000000" pitchFamily="2" charset="-122"/>
                <a:ea typeface="字魂58号-创中黑" panose="00000500000000000000" pitchFamily="2" charset="-122"/>
                <a:cs typeface="字体视界-简圆体" panose="02010601030101010101" charset="-122"/>
              </a:rPr>
              <a:t>比特</a:t>
            </a:r>
            <a:endParaRPr lang="zh-CN" altLang="en-US" sz="2000" dirty="0">
              <a:solidFill>
                <a:srgbClr val="66676C"/>
              </a:solidFill>
              <a:latin typeface="字魂58号-创中黑" panose="00000500000000000000" pitchFamily="2" charset="-122"/>
              <a:ea typeface="字魂58号-创中黑" panose="00000500000000000000" pitchFamily="2" charset="-122"/>
              <a:cs typeface="字体视界-简圆体" panose="02010601030101010101"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7196" y="47390"/>
            <a:ext cx="2382439" cy="8884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824725" y="1160977"/>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9" name="文本框 8"/>
          <p:cNvSpPr txBox="1"/>
          <p:nvPr/>
        </p:nvSpPr>
        <p:spPr>
          <a:xfrm>
            <a:off x="1080076" y="1160976"/>
            <a:ext cx="3467616" cy="584775"/>
          </a:xfrm>
          <a:prstGeom prst="rect">
            <a:avLst/>
          </a:prstGeom>
          <a:noFill/>
        </p:spPr>
        <p:txBody>
          <a:bodyPr wrap="none" rtlCol="0">
            <a:spAutoFit/>
          </a:bodyPr>
          <a:lstStyle/>
          <a:p>
            <a:pPr lvl="0">
              <a:defRPr/>
            </a:pPr>
            <a:r>
              <a:rPr lang="zh-CN" altLang="en-US" sz="3200" dirty="0">
                <a:solidFill>
                  <a:prstClr val="black">
                    <a:lumMod val="75000"/>
                    <a:lumOff val="25000"/>
                  </a:prstClr>
                </a:solidFill>
                <a:latin typeface="字魂58号-创中黑" panose="00000500000000000000" pitchFamily="2" charset="-122"/>
                <a:ea typeface="字魂58号-创中黑" panose="00000500000000000000" pitchFamily="2" charset="-122"/>
              </a:rPr>
              <a:t>编写小车端得程序</a:t>
            </a:r>
            <a:endPar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15" name="矩形 14"/>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ea"/>
                <a:sym typeface="+mn-lt"/>
              </a:rPr>
              <a:t>作品制作</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16" name="直接连接符 15"/>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24"/>
          <p:cNvSpPr txBox="1"/>
          <p:nvPr/>
        </p:nvSpPr>
        <p:spPr>
          <a:xfrm>
            <a:off x="1310232" y="2270806"/>
            <a:ext cx="4801301" cy="2316387"/>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将小车和遥控端好搭</a:t>
            </a:r>
            <a:r>
              <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设置在同一个无线通讯组里，当小车接收到无线数据是</a:t>
            </a:r>
            <a:r>
              <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0</a:t>
            </a: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时，小车停止；当小车接收到无线数据是</a:t>
            </a:r>
            <a:r>
              <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1</a:t>
            </a: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时，小车向左前方行驶；</a:t>
            </a:r>
            <a:endPar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当小车接收到无线数据是</a:t>
            </a:r>
            <a:r>
              <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2</a:t>
            </a: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时，小车向右前方行驶；</a:t>
            </a:r>
            <a:endPar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当小车接收到无线数据是</a:t>
            </a:r>
            <a:r>
              <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3</a:t>
            </a: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时，小车前进；</a:t>
            </a:r>
            <a:endPar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当小车接收到无线数据是</a:t>
            </a:r>
            <a:r>
              <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时，小车后退。</a:t>
            </a:r>
            <a:endPar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程序如下图所示：</a:t>
            </a:r>
            <a:endParaRPr kumimoji="0" lang="zh-CN" altLang="en-US" sz="1400" b="0" i="0" u="none" strike="noStrike" kern="1200" cap="none" spc="0" normalizeH="0" baseline="0" noProof="0" dirty="0">
              <a:ln>
                <a:noFill/>
              </a:ln>
              <a:solidFill>
                <a:prstClr val="white">
                  <a:lumMod val="50000"/>
                </a:prstClr>
              </a:solidFill>
              <a:effectLst/>
              <a:uLnTx/>
              <a:uFillTx/>
              <a:latin typeface="字魂58号-创中黑" panose="00000500000000000000" pitchFamily="2" charset="-122"/>
              <a:ea typeface="字魂58号-创中黑" panose="00000500000000000000" pitchFamily="2" charset="-122"/>
              <a:cs typeface="+mn-cs"/>
              <a:sym typeface="思源黑体" panose="020B0500000000000000" pitchFamily="34" charset="-122"/>
            </a:endParaRPr>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Rectangle 4"/>
          <p:cNvSpPr>
            <a:spLocks noChangeArrowheads="1"/>
          </p:cNvSpPr>
          <p:nvPr/>
        </p:nvSpPr>
        <p:spPr bwMode="auto">
          <a:xfrm>
            <a:off x="0" y="102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pic>
        <p:nvPicPr>
          <p:cNvPr id="614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42074" y="127972"/>
            <a:ext cx="2444429" cy="645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03365" y="5384624"/>
            <a:ext cx="6295048" cy="307777"/>
          </a:xfrm>
          <a:prstGeom prst="rect">
            <a:avLst/>
          </a:prstGeom>
        </p:spPr>
        <p:txBody>
          <a:bodyPr wrap="square">
            <a:spAutoFit/>
          </a:bodyPr>
          <a:lstStyle/>
          <a:p>
            <a:r>
              <a:rPr lang="zh-CN" altLang="en-US" sz="1400" dirty="0">
                <a:solidFill>
                  <a:prstClr val="white">
                    <a:lumMod val="50000"/>
                  </a:prstClr>
                </a:solidFill>
                <a:ea typeface="字魂58号-创中黑" panose="00000500000000000000" pitchFamily="2" charset="-122"/>
              </a:rPr>
              <a:t>注意：每辆小车都有一定的差异，所以电机速度参数请根据具体情况进行修改。</a:t>
            </a:r>
            <a:endParaRPr lang="zh-CN" altLang="en-US" sz="1400" dirty="0">
              <a:solidFill>
                <a:prstClr val="white">
                  <a:lumMod val="50000"/>
                </a:prstClr>
              </a:solidFill>
              <a:ea typeface="字魂58号-创中黑" panose="00000500000000000000"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824725" y="1160977"/>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9" name="文本框 8"/>
          <p:cNvSpPr txBox="1"/>
          <p:nvPr/>
        </p:nvSpPr>
        <p:spPr>
          <a:xfrm>
            <a:off x="1080076" y="1160976"/>
            <a:ext cx="1415772" cy="584775"/>
          </a:xfrm>
          <a:prstGeom prst="rect">
            <a:avLst/>
          </a:prstGeom>
          <a:noFill/>
        </p:spPr>
        <p:txBody>
          <a:bodyPr wrap="none" rtlCol="0">
            <a:spAutoFit/>
          </a:bodyPr>
          <a:lstStyle/>
          <a:p>
            <a:pPr lvl="0"/>
            <a:r>
              <a:rPr lang="zh-CN" altLang="en-US" sz="3200" dirty="0">
                <a:solidFill>
                  <a:prstClr val="black">
                    <a:lumMod val="75000"/>
                    <a:lumOff val="25000"/>
                  </a:prstClr>
                </a:solidFill>
                <a:latin typeface="字魂58号-创中黑" panose="00000500000000000000" pitchFamily="2" charset="-122"/>
                <a:ea typeface="字魂58号-创中黑" panose="00000500000000000000" pitchFamily="2" charset="-122"/>
              </a:rPr>
              <a:t>试一试</a:t>
            </a:r>
            <a:endPar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15" name="矩形 14"/>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ea"/>
                <a:sym typeface="+mn-lt"/>
              </a:rPr>
              <a:t>作品制作</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16" name="直接连接符 15"/>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24"/>
          <p:cNvSpPr txBox="1"/>
          <p:nvPr/>
        </p:nvSpPr>
        <p:spPr>
          <a:xfrm>
            <a:off x="1581829" y="1878026"/>
            <a:ext cx="9164548" cy="377395"/>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将上面的程序分别下载到遥控好搭</a:t>
            </a:r>
            <a:r>
              <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和小车中，运行看看能不能实现功能？</a:t>
            </a:r>
            <a:endParaRPr kumimoji="0" lang="zh-CN" altLang="en-US" sz="1400" b="0" i="0" u="none" strike="noStrike" kern="1200" cap="none" spc="0" normalizeH="0" baseline="0" noProof="0" dirty="0">
              <a:ln>
                <a:noFill/>
              </a:ln>
              <a:solidFill>
                <a:prstClr val="white">
                  <a:lumMod val="50000"/>
                </a:prstClr>
              </a:solidFill>
              <a:effectLst/>
              <a:uLnTx/>
              <a:uFillTx/>
              <a:latin typeface="字魂58号-创中黑" panose="00000500000000000000" pitchFamily="2" charset="-122"/>
              <a:ea typeface="字魂58号-创中黑" panose="00000500000000000000" pitchFamily="2" charset="-122"/>
              <a:cs typeface="+mn-cs"/>
              <a:sym typeface="思源黑体" panose="020B0500000000000000" pitchFamily="34" charset="-122"/>
            </a:endParaRPr>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Rectangle 4"/>
          <p:cNvSpPr>
            <a:spLocks noChangeArrowheads="1"/>
          </p:cNvSpPr>
          <p:nvPr/>
        </p:nvSpPr>
        <p:spPr bwMode="auto">
          <a:xfrm>
            <a:off x="0" y="102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 name="箭头: 右 3"/>
          <p:cNvSpPr/>
          <p:nvPr/>
        </p:nvSpPr>
        <p:spPr>
          <a:xfrm rot="16200000">
            <a:off x="2146665" y="3548746"/>
            <a:ext cx="1053737" cy="5573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右 11"/>
          <p:cNvSpPr/>
          <p:nvPr/>
        </p:nvSpPr>
        <p:spPr>
          <a:xfrm rot="5400000" flipV="1">
            <a:off x="4484330" y="3548747"/>
            <a:ext cx="1053737" cy="5573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右 12"/>
          <p:cNvSpPr/>
          <p:nvPr/>
        </p:nvSpPr>
        <p:spPr>
          <a:xfrm rot="14208453" flipV="1">
            <a:off x="6768019" y="3482151"/>
            <a:ext cx="1053737" cy="5573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右 13"/>
          <p:cNvSpPr/>
          <p:nvPr/>
        </p:nvSpPr>
        <p:spPr>
          <a:xfrm rot="18203048" flipV="1">
            <a:off x="9106646" y="3486697"/>
            <a:ext cx="1053737" cy="5573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拓展与思考</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0" name="PA_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892" y="1556017"/>
            <a:ext cx="3744809" cy="3745965"/>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28"/>
          <p:cNvSpPr/>
          <p:nvPr/>
        </p:nvSpPr>
        <p:spPr>
          <a:xfrm>
            <a:off x="4110701" y="1202735"/>
            <a:ext cx="7220066" cy="4198393"/>
          </a:xfrm>
          <a:prstGeom prst="rect">
            <a:avLst/>
          </a:prstGeom>
        </p:spPr>
        <p:txBody>
          <a:bodyPr wrap="square">
            <a:spAutoFit/>
          </a:bodyPr>
          <a:lstStyle/>
          <a:p>
            <a:pPr defTabSz="1828800">
              <a:lnSpc>
                <a:spcPct val="150000"/>
              </a:lnSpc>
            </a:pPr>
            <a:r>
              <a:rPr lang="zh-CN" altLang="en-US"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       利用好搭</a:t>
            </a:r>
            <a:r>
              <a:rPr lang="en-US" altLang="zh-CN"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Bit</a:t>
            </a:r>
            <a:r>
              <a:rPr lang="zh-CN" altLang="en-US"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自带的功能，还能做出哪些遥控功能让小车更加的智能有趣？比如当按下</a:t>
            </a:r>
            <a:r>
              <a:rPr lang="en-US" altLang="zh-CN"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A</a:t>
            </a:r>
            <a:r>
              <a:rPr lang="zh-CN" altLang="en-US"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键，点阵屏显示一个逐渐点亮的圆圈，然后小车也原地转圈等等，将你的想法和实现思路写下来吧，思考如何制作，然后编写程序实现功能。</a:t>
            </a:r>
            <a:endParaRPr lang="en-US" altLang="zh-CN"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a:p>
            <a:pPr defTabSz="1828800">
              <a:lnSpc>
                <a:spcPct val="150000"/>
              </a:lnSpc>
            </a:pPr>
            <a:r>
              <a:rPr lang="zh-CN" altLang="en-US"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我的想法：</a:t>
            </a:r>
            <a:r>
              <a:rPr lang="en-US" altLang="zh-CN"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____________________________________________________________________</a:t>
            </a:r>
            <a:endParaRPr lang="en-US" altLang="zh-CN"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a:p>
            <a:pPr defTabSz="1828800">
              <a:lnSpc>
                <a:spcPct val="150000"/>
              </a:lnSpc>
            </a:pPr>
            <a:r>
              <a:rPr lang="zh-CN" altLang="en-US"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我想实现的功能：</a:t>
            </a:r>
            <a:r>
              <a:rPr lang="en-US" altLang="zh-CN"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____________________________________________________________________</a:t>
            </a:r>
            <a:endParaRPr lang="en-US" altLang="zh-CN"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a:p>
            <a:pPr defTabSz="1828800">
              <a:lnSpc>
                <a:spcPct val="150000"/>
              </a:lnSpc>
            </a:pPr>
            <a:r>
              <a:rPr lang="zh-CN" altLang="en-US"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如何实现：</a:t>
            </a:r>
            <a:r>
              <a:rPr lang="en-US" altLang="zh-CN"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____________________________________________________________________</a:t>
            </a:r>
            <a:endParaRPr lang="en-US" altLang="zh-CN"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p:cNvGrpSpPr/>
          <p:nvPr/>
        </p:nvGrpSpPr>
        <p:grpSpPr>
          <a:xfrm>
            <a:off x="2586037" y="1695067"/>
            <a:ext cx="5657851" cy="4244193"/>
            <a:chOff x="5572123" y="1172330"/>
            <a:chExt cx="4638737" cy="3479714"/>
          </a:xfrm>
        </p:grpSpPr>
        <p:sp>
          <p:nvSpPr>
            <p:cNvPr id="6" name="矩形 5"/>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flipV="1">
            <a:off x="2586037" y="889780"/>
            <a:ext cx="6635093" cy="5038387"/>
            <a:chOff x="5261388" y="519244"/>
            <a:chExt cx="5439954" cy="4130853"/>
          </a:xfrm>
        </p:grpSpPr>
        <p:sp>
          <p:nvSpPr>
            <p:cNvPr id="11" name="矩形 10"/>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2945745" y="2247521"/>
            <a:ext cx="5618045" cy="900246"/>
          </a:xfrm>
          <a:prstGeom prst="rect">
            <a:avLst/>
          </a:prstGeom>
        </p:spPr>
        <p:txBody>
          <a:bodyPr wrap="square" lIns="68580" tIns="34290" rIns="68580" bIns="34290">
            <a:spAutoFit/>
          </a:bodyPr>
          <a:lstStyle/>
          <a:p>
            <a:pPr algn="ctr">
              <a:defRPr/>
            </a:pPr>
            <a:r>
              <a:rPr lang="en-US" altLang="zh-CN" sz="5400" spc="225" dirty="0">
                <a:solidFill>
                  <a:srgbClr val="BCA890"/>
                </a:solidFill>
                <a:latin typeface="包图粗朗体" panose="02000000000000000000" pitchFamily="2" charset="-122"/>
                <a:ea typeface="包图粗朗体" panose="02000000000000000000" pitchFamily="2" charset="-122"/>
                <a:cs typeface="+mn-ea"/>
                <a:sym typeface="+mn-lt"/>
              </a:rPr>
              <a:t>THANKS</a:t>
            </a:r>
            <a:endParaRPr sz="54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2586037" y="3206363"/>
            <a:ext cx="6506508" cy="1084912"/>
          </a:xfrm>
          <a:prstGeom prst="rect">
            <a:avLst/>
          </a:prstGeom>
        </p:spPr>
        <p:txBody>
          <a:bodyPr wrap="square" lIns="68580" tIns="34290" rIns="68580" bIns="34290">
            <a:spAutoFit/>
          </a:bodyPr>
          <a:lstStyle/>
          <a:p>
            <a:pPr algn="ctr">
              <a:defRPr/>
            </a:pPr>
            <a:r>
              <a:rPr lang="zh-CN" altLang="en-US" sz="6600" spc="225" dirty="0">
                <a:solidFill>
                  <a:schemeClr val="bg1"/>
                </a:solidFill>
                <a:latin typeface="字魂59号-创粗黑" panose="00000500000000000000" pitchFamily="2" charset="-122"/>
                <a:ea typeface="字魂59号-创粗黑" panose="00000500000000000000" pitchFamily="2" charset="-122"/>
                <a:cs typeface="+mn-ea"/>
                <a:sym typeface="+mn-lt"/>
              </a:rPr>
              <a:t>谢谢观看</a:t>
            </a:r>
            <a:endParaRPr sz="66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7044" y="1361"/>
            <a:ext cx="2382439" cy="8884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67776"/>
            <a:ext cx="12192000" cy="6858000"/>
          </a:xfrm>
          <a:prstGeom prst="rect">
            <a:avLst/>
          </a:prstGeom>
        </p:spPr>
      </p:pic>
      <p:grpSp>
        <p:nvGrpSpPr>
          <p:cNvPr id="3" name="组合 2"/>
          <p:cNvGrpSpPr/>
          <p:nvPr/>
        </p:nvGrpSpPr>
        <p:grpSpPr>
          <a:xfrm rot="16200000" flipH="1" flipV="1">
            <a:off x="-1016074" y="1892771"/>
            <a:ext cx="6845122" cy="3059574"/>
            <a:chOff x="-1" y="889780"/>
            <a:chExt cx="12192000" cy="5049480"/>
          </a:xfrm>
        </p:grpSpPr>
        <p:grpSp>
          <p:nvGrpSpPr>
            <p:cNvPr id="8" name="组合 7"/>
            <p:cNvGrpSpPr/>
            <p:nvPr/>
          </p:nvGrpSpPr>
          <p:grpSpPr>
            <a:xfrm>
              <a:off x="2586037" y="1695067"/>
              <a:ext cx="5657851" cy="4244193"/>
              <a:chOff x="5572123" y="1172330"/>
              <a:chExt cx="4638737" cy="3479714"/>
            </a:xfrm>
          </p:grpSpPr>
          <p:sp>
            <p:nvSpPr>
              <p:cNvPr id="6" name="矩形 5"/>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1" y="2389944"/>
              <a:ext cx="12192000" cy="255353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flipV="1">
              <a:off x="2586037" y="889780"/>
              <a:ext cx="6635093" cy="5038387"/>
              <a:chOff x="5261388" y="519244"/>
              <a:chExt cx="5439954" cy="4130853"/>
            </a:xfrm>
          </p:grpSpPr>
          <p:sp>
            <p:nvSpPr>
              <p:cNvPr id="11" name="矩形 10"/>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矩形 26"/>
          <p:cNvSpPr/>
          <p:nvPr/>
        </p:nvSpPr>
        <p:spPr>
          <a:xfrm>
            <a:off x="1173889" y="2431192"/>
            <a:ext cx="2133221" cy="1177245"/>
          </a:xfrm>
          <a:prstGeom prst="rect">
            <a:avLst/>
          </a:prstGeom>
        </p:spPr>
        <p:txBody>
          <a:bodyPr wrap="square" lIns="68580" tIns="34290" rIns="68580" bIns="34290">
            <a:spAutoFit/>
          </a:bodyPr>
          <a:lstStyle/>
          <a:p>
            <a:pPr algn="ctr">
              <a:defRPr/>
            </a:pPr>
            <a:r>
              <a:rPr lang="zh-CN" altLang="en-US" sz="3600" spc="225" dirty="0">
                <a:solidFill>
                  <a:schemeClr val="bg1"/>
                </a:solidFill>
                <a:latin typeface="字魂59号-创粗黑" panose="00000500000000000000" pitchFamily="2" charset="-122"/>
                <a:ea typeface="字魂59号-创粗黑" panose="00000500000000000000" pitchFamily="2" charset="-122"/>
                <a:cs typeface="+mn-ea"/>
                <a:sym typeface="+mn-lt"/>
              </a:rPr>
              <a:t>课程</a:t>
            </a:r>
            <a:endParaRPr lang="en-US" altLang="zh-CN" sz="3600" spc="225" dirty="0">
              <a:solidFill>
                <a:schemeClr val="bg1"/>
              </a:solidFill>
              <a:latin typeface="字魂59号-创粗黑" panose="00000500000000000000" pitchFamily="2" charset="-122"/>
              <a:ea typeface="字魂59号-创粗黑" panose="00000500000000000000" pitchFamily="2" charset="-122"/>
              <a:cs typeface="+mn-ea"/>
              <a:sym typeface="+mn-lt"/>
            </a:endParaRPr>
          </a:p>
          <a:p>
            <a:pPr algn="ctr">
              <a:defRPr/>
            </a:pPr>
            <a:r>
              <a:rPr lang="zh-CN" altLang="en-US" sz="3600" spc="225" dirty="0">
                <a:solidFill>
                  <a:schemeClr val="bg1"/>
                </a:solidFill>
                <a:latin typeface="字魂59号-创粗黑" panose="00000500000000000000" pitchFamily="2" charset="-122"/>
                <a:ea typeface="字魂59号-创粗黑" panose="00000500000000000000" pitchFamily="2" charset="-122"/>
                <a:cs typeface="+mn-ea"/>
                <a:sym typeface="+mn-lt"/>
              </a:rPr>
              <a:t>思路</a:t>
            </a:r>
            <a:endParaRPr lang="en-US" altLang="zh-CN" sz="36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31" name="矩形 30"/>
          <p:cNvSpPr/>
          <p:nvPr/>
        </p:nvSpPr>
        <p:spPr>
          <a:xfrm>
            <a:off x="364323" y="1550658"/>
            <a:ext cx="2061391" cy="1838965"/>
          </a:xfrm>
          <a:prstGeom prst="rect">
            <a:avLst/>
          </a:prstGeom>
        </p:spPr>
        <p:txBody>
          <a:bodyPr wrap="square" lIns="68580" tIns="34290" rIns="68580" bIns="34290">
            <a:spAutoFit/>
          </a:bodyPr>
          <a:lstStyle/>
          <a:p>
            <a:pPr algn="ctr">
              <a:defRPr/>
            </a:pPr>
            <a:r>
              <a:rPr lang="zh-CN" altLang="en-US" sz="11500" spc="225" dirty="0">
                <a:solidFill>
                  <a:srgbClr val="BCA890"/>
                </a:solidFill>
                <a:latin typeface="字魂59号-创粗黑" panose="00000500000000000000" pitchFamily="2" charset="-122"/>
                <a:ea typeface="字魂59号-创粗黑" panose="00000500000000000000" pitchFamily="2" charset="-122"/>
                <a:cs typeface="+mn-ea"/>
                <a:sym typeface="+mn-lt"/>
              </a:rPr>
              <a:t>“</a:t>
            </a:r>
            <a:endParaRPr sz="11500" spc="225" dirty="0">
              <a:solidFill>
                <a:srgbClr val="BCA890"/>
              </a:solidFill>
              <a:latin typeface="字魂59号-创粗黑" panose="00000500000000000000" pitchFamily="2" charset="-122"/>
              <a:ea typeface="字魂59号-创粗黑" panose="00000500000000000000" pitchFamily="2" charset="-122"/>
              <a:cs typeface="+mn-ea"/>
              <a:sym typeface="+mn-lt"/>
            </a:endParaRPr>
          </a:p>
        </p:txBody>
      </p:sp>
      <p:sp>
        <p:nvSpPr>
          <p:cNvPr id="32" name="矩形 31"/>
          <p:cNvSpPr/>
          <p:nvPr/>
        </p:nvSpPr>
        <p:spPr>
          <a:xfrm>
            <a:off x="2081648" y="3729367"/>
            <a:ext cx="2061391" cy="1838965"/>
          </a:xfrm>
          <a:prstGeom prst="rect">
            <a:avLst/>
          </a:prstGeom>
        </p:spPr>
        <p:txBody>
          <a:bodyPr wrap="square" lIns="68580" tIns="34290" rIns="68580" bIns="34290">
            <a:spAutoFit/>
          </a:bodyPr>
          <a:lstStyle/>
          <a:p>
            <a:pPr algn="ctr">
              <a:defRPr/>
            </a:pPr>
            <a:r>
              <a:rPr lang="zh-CN" altLang="en-US" sz="11500" spc="225" dirty="0">
                <a:solidFill>
                  <a:srgbClr val="BCA890"/>
                </a:solidFill>
                <a:latin typeface="字魂59号-创粗黑" panose="00000500000000000000" pitchFamily="2" charset="-122"/>
                <a:ea typeface="字魂59号-创粗黑" panose="00000500000000000000" pitchFamily="2" charset="-122"/>
                <a:cs typeface="+mn-ea"/>
                <a:sym typeface="+mn-lt"/>
              </a:rPr>
              <a:t>”</a:t>
            </a:r>
            <a:endParaRPr sz="11500" spc="225" dirty="0">
              <a:solidFill>
                <a:srgbClr val="BCA890"/>
              </a:solidFill>
              <a:latin typeface="字魂59号-创粗黑" panose="00000500000000000000" pitchFamily="2" charset="-122"/>
              <a:ea typeface="字魂59号-创粗黑" panose="00000500000000000000" pitchFamily="2" charset="-122"/>
              <a:cs typeface="+mn-ea"/>
              <a:sym typeface="+mn-lt"/>
            </a:endParaRPr>
          </a:p>
        </p:txBody>
      </p:sp>
      <p:sp>
        <p:nvSpPr>
          <p:cNvPr id="34" name="矩形 33"/>
          <p:cNvSpPr/>
          <p:nvPr/>
        </p:nvSpPr>
        <p:spPr>
          <a:xfrm>
            <a:off x="5546935" y="1145931"/>
            <a:ext cx="779857"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01</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35" name="矩形 34"/>
          <p:cNvSpPr/>
          <p:nvPr/>
        </p:nvSpPr>
        <p:spPr>
          <a:xfrm>
            <a:off x="6234676" y="1069768"/>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情景描述</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0" name="矩形 39"/>
          <p:cNvSpPr/>
          <p:nvPr/>
        </p:nvSpPr>
        <p:spPr>
          <a:xfrm>
            <a:off x="5534137" y="2426299"/>
            <a:ext cx="704485"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02</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41" name="矩形 40"/>
          <p:cNvSpPr/>
          <p:nvPr/>
        </p:nvSpPr>
        <p:spPr>
          <a:xfrm>
            <a:off x="6282276" y="2356761"/>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知识与概念</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2" name="矩形 41"/>
          <p:cNvSpPr/>
          <p:nvPr/>
        </p:nvSpPr>
        <p:spPr>
          <a:xfrm>
            <a:off x="5585573" y="3771797"/>
            <a:ext cx="779857"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03</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43" name="矩形 42"/>
          <p:cNvSpPr/>
          <p:nvPr/>
        </p:nvSpPr>
        <p:spPr>
          <a:xfrm>
            <a:off x="6304777" y="3719501"/>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作品制作</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4" name="矩形 43"/>
          <p:cNvSpPr/>
          <p:nvPr/>
        </p:nvSpPr>
        <p:spPr>
          <a:xfrm>
            <a:off x="5604522" y="5230698"/>
            <a:ext cx="729164"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04</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45" name="矩形 44"/>
          <p:cNvSpPr/>
          <p:nvPr/>
        </p:nvSpPr>
        <p:spPr>
          <a:xfrm>
            <a:off x="6274397" y="5104949"/>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拓展与思考</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37" name="Freeform 112"/>
          <p:cNvSpPr>
            <a:spLocks noEditPoints="1"/>
          </p:cNvSpPr>
          <p:nvPr/>
        </p:nvSpPr>
        <p:spPr bwMode="auto">
          <a:xfrm>
            <a:off x="4847623" y="1069293"/>
            <a:ext cx="602055" cy="602055"/>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rgbClr val="BCA890"/>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39" name="Freeform 61"/>
          <p:cNvSpPr>
            <a:spLocks noEditPoints="1"/>
          </p:cNvSpPr>
          <p:nvPr/>
        </p:nvSpPr>
        <p:spPr bwMode="auto">
          <a:xfrm>
            <a:off x="4870322" y="2426299"/>
            <a:ext cx="602055" cy="602055"/>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BCA89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6" name="Freeform 96"/>
          <p:cNvSpPr>
            <a:spLocks noEditPoints="1"/>
          </p:cNvSpPr>
          <p:nvPr/>
        </p:nvSpPr>
        <p:spPr bwMode="auto">
          <a:xfrm>
            <a:off x="4906673" y="3774356"/>
            <a:ext cx="602055" cy="602055"/>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rgbClr val="BCA89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8" name="Freeform 84"/>
          <p:cNvSpPr>
            <a:spLocks noEditPoints="1"/>
          </p:cNvSpPr>
          <p:nvPr/>
        </p:nvSpPr>
        <p:spPr bwMode="auto">
          <a:xfrm>
            <a:off x="4977167" y="5249484"/>
            <a:ext cx="602055" cy="602055"/>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rgbClr val="BCA890"/>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28" name="TextBox 24"/>
          <p:cNvSpPr txBox="1"/>
          <p:nvPr/>
        </p:nvSpPr>
        <p:spPr>
          <a:xfrm>
            <a:off x="8888283" y="2443219"/>
            <a:ext cx="2735100" cy="700560"/>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了解无线通讯和陀螺仪传感器</a:t>
            </a:r>
            <a:endParaRPr lang="en-US" altLang="zh-CN"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lvl="0" defTabSz="1217930">
              <a:lnSpc>
                <a:spcPct val="150000"/>
              </a:lnSpc>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指令</a:t>
            </a:r>
            <a:r>
              <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rPr>
              <a:t>学习</a:t>
            </a:r>
            <a:endPar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9" name="TextBox 24"/>
          <p:cNvSpPr txBox="1"/>
          <p:nvPr/>
        </p:nvSpPr>
        <p:spPr>
          <a:xfrm>
            <a:off x="8592961" y="3592074"/>
            <a:ext cx="3297704" cy="1023726"/>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测一测遥控好搭</a:t>
            </a:r>
            <a:r>
              <a:rPr lang="en-US" altLang="zh-CN"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的遥控取值</a:t>
            </a:r>
            <a:endParaRPr lang="en-US" altLang="zh-CN"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lvl="0" defTabSz="1217930">
              <a:lnSpc>
                <a:spcPct val="150000"/>
              </a:lnSpc>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编写遥控好搭</a:t>
            </a:r>
            <a:r>
              <a:rPr lang="en-US" altLang="zh-CN"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端程序</a:t>
            </a:r>
            <a:endParaRPr lang="en-US" altLang="zh-CN"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lvl="0" defTabSz="1217930">
              <a:lnSpc>
                <a:spcPct val="150000"/>
              </a:lnSpc>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编写小车端得程序</a:t>
            </a:r>
            <a:endPar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情景描述</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TextBox 24"/>
          <p:cNvSpPr txBox="1"/>
          <p:nvPr/>
        </p:nvSpPr>
        <p:spPr>
          <a:xfrm>
            <a:off x="1286782" y="1249530"/>
            <a:ext cx="9461677" cy="3043509"/>
          </a:xfrm>
          <a:prstGeom prst="rect">
            <a:avLst/>
          </a:prstGeom>
          <a:noFill/>
        </p:spPr>
        <p:txBody>
          <a:bodyPr wrap="square" lIns="91423" tIns="45712" rIns="91423" bIns="45712" rtlCol="0">
            <a:spAutoFit/>
          </a:bodyPr>
          <a:lstStyle/>
          <a:p>
            <a:pPr lvl="0" defTabSz="1217930">
              <a:lnSpc>
                <a:spcPct val="200000"/>
              </a:lnSpc>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好搭</a:t>
            </a:r>
            <a:r>
              <a:rPr lang="en-US" altLang="zh-CN"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还有非常好玩的无线功能和陀螺仪，利用这两个功能可以制作出无线遥控小车。使用另一块好搭</a:t>
            </a:r>
            <a:r>
              <a:rPr lang="en-US" altLang="zh-CN"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作为小车的遥控器，控制小车行驶：</a:t>
            </a:r>
            <a:endPar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marL="742950" lvl="1" indent="-285750" defTabSz="1217930">
              <a:lnSpc>
                <a:spcPct val="200000"/>
              </a:lnSpc>
              <a:buFont typeface="Arial" panose="020B0604020202020204" pitchFamily="34" charset="0"/>
              <a:buChar char="•"/>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当好搭</a:t>
            </a:r>
            <a:r>
              <a:rPr lang="en-US" altLang="zh-CN"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处与相对水平的状态时，无线遥控小车停止运动；</a:t>
            </a:r>
            <a:endPar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marL="742950" lvl="1" indent="-285750" defTabSz="1217930">
              <a:lnSpc>
                <a:spcPct val="200000"/>
              </a:lnSpc>
              <a:buFont typeface="Arial" panose="020B0604020202020204" pitchFamily="34" charset="0"/>
              <a:buChar char="•"/>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当好搭</a:t>
            </a:r>
            <a:r>
              <a:rPr lang="en-US" altLang="zh-CN"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向前旋转时，无线遥控小车前进；</a:t>
            </a:r>
            <a:endPar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marL="742950" lvl="1" indent="-285750" defTabSz="1217930">
              <a:lnSpc>
                <a:spcPct val="200000"/>
              </a:lnSpc>
              <a:buFont typeface="Arial" panose="020B0604020202020204" pitchFamily="34" charset="0"/>
              <a:buChar char="•"/>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当好搭</a:t>
            </a:r>
            <a:r>
              <a:rPr lang="en-US" altLang="zh-CN"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向后旋转时，无线遥控小车后退；</a:t>
            </a:r>
            <a:endPar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marL="742950" lvl="1" indent="-285750" defTabSz="1217930">
              <a:lnSpc>
                <a:spcPct val="200000"/>
              </a:lnSpc>
              <a:buFont typeface="Arial" panose="020B0604020202020204" pitchFamily="34" charset="0"/>
              <a:buChar char="•"/>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当好搭</a:t>
            </a:r>
            <a:r>
              <a:rPr lang="en-US" altLang="zh-CN"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向左旋转时，无线遥控小车左转；</a:t>
            </a:r>
            <a:endPar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marL="742950" lvl="1" indent="-285750" defTabSz="1217930">
              <a:lnSpc>
                <a:spcPct val="200000"/>
              </a:lnSpc>
              <a:buFont typeface="Arial" panose="020B0604020202020204" pitchFamily="34" charset="0"/>
              <a:buChar char="•"/>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当好搭</a:t>
            </a:r>
            <a:r>
              <a:rPr lang="en-US" altLang="zh-CN"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向右旋转时，无线遥控小车右转。</a:t>
            </a:r>
            <a:endPar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pic>
        <p:nvPicPr>
          <p:cNvPr id="205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22747" y="4470187"/>
            <a:ext cx="2819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2"/>
          <a:stretch>
            <a:fillRect/>
          </a:stretch>
        </p:blipFill>
        <p:spPr>
          <a:xfrm rot="10800000">
            <a:off x="5270955" y="4709142"/>
            <a:ext cx="2078900" cy="13262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spc="225" dirty="0">
                <a:solidFill>
                  <a:prstClr val="black">
                    <a:lumMod val="75000"/>
                    <a:lumOff val="25000"/>
                  </a:prstClr>
                </a:solidFill>
                <a:latin typeface="字魂58号-创中黑" panose="00000500000000000000" pitchFamily="2" charset="-122"/>
                <a:ea typeface="字魂58号-创中黑" panose="00000500000000000000" pitchFamily="2" charset="-122"/>
                <a:cs typeface="+mn-ea"/>
                <a:sym typeface="+mn-lt"/>
              </a:rPr>
              <a:t>知识与概念</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24" name="直接连接符 23"/>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40205" y="1120462"/>
            <a:ext cx="551946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了解无线通讯和陀螺仪传感器</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Shape"/>
          <p:cNvSpPr/>
          <p:nvPr/>
        </p:nvSpPr>
        <p:spPr>
          <a:xfrm>
            <a:off x="419676" y="1082650"/>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BCA890"/>
          </a:solidFill>
          <a:ln w="12700">
            <a:miter lim="400000"/>
          </a:ln>
        </p:spPr>
        <p:txBody>
          <a:bodyPr lIns="76200" tIns="76200" rIns="76200" bIns="762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2" name="矩形 1"/>
          <p:cNvSpPr/>
          <p:nvPr/>
        </p:nvSpPr>
        <p:spPr>
          <a:xfrm>
            <a:off x="1525357" y="2235987"/>
            <a:ext cx="9309463" cy="1027845"/>
          </a:xfrm>
          <a:prstGeom prst="rect">
            <a:avLst/>
          </a:prstGeom>
        </p:spPr>
        <p:txBody>
          <a:bodyPr wrap="square">
            <a:spAutoFit/>
          </a:bodyPr>
          <a:lstStyle/>
          <a:p>
            <a:pPr>
              <a:lnSpc>
                <a:spcPct val="150000"/>
              </a:lnSpc>
            </a:pPr>
            <a:r>
              <a:rPr lang="zh-CN" altLang="en-US" sz="1400" dirty="0">
                <a:solidFill>
                  <a:prstClr val="black">
                    <a:lumMod val="75000"/>
                    <a:lumOff val="25000"/>
                  </a:prstClr>
                </a:solidFill>
                <a:ea typeface="字魂58号-创中黑" panose="00000500000000000000" pitchFamily="2" charset="-122"/>
              </a:rPr>
              <a:t>       好搭</a:t>
            </a:r>
            <a:r>
              <a:rPr lang="en-US" altLang="zh-CN" sz="1400" dirty="0">
                <a:solidFill>
                  <a:prstClr val="black">
                    <a:lumMod val="75000"/>
                    <a:lumOff val="25000"/>
                  </a:prstClr>
                </a:solidFill>
                <a:ea typeface="字魂58号-创中黑" panose="00000500000000000000" pitchFamily="2" charset="-122"/>
              </a:rPr>
              <a:t>Bit</a:t>
            </a:r>
            <a:r>
              <a:rPr lang="zh-CN" altLang="en-US" sz="1400" dirty="0">
                <a:solidFill>
                  <a:prstClr val="black">
                    <a:lumMod val="75000"/>
                    <a:lumOff val="25000"/>
                  </a:prstClr>
                </a:solidFill>
                <a:ea typeface="字魂58号-创中黑" panose="00000500000000000000" pitchFamily="2" charset="-122"/>
              </a:rPr>
              <a:t>内置一块</a:t>
            </a:r>
            <a:r>
              <a:rPr lang="en-US" altLang="zh-CN" sz="1400" dirty="0">
                <a:solidFill>
                  <a:prstClr val="black">
                    <a:lumMod val="75000"/>
                    <a:lumOff val="25000"/>
                  </a:prstClr>
                </a:solidFill>
                <a:ea typeface="字魂58号-创中黑" panose="00000500000000000000" pitchFamily="2" charset="-122"/>
              </a:rPr>
              <a:t>2.4g</a:t>
            </a:r>
            <a:r>
              <a:rPr lang="zh-CN" altLang="en-US" sz="1400" dirty="0">
                <a:solidFill>
                  <a:prstClr val="black">
                    <a:lumMod val="75000"/>
                    <a:lumOff val="25000"/>
                  </a:prstClr>
                </a:solidFill>
                <a:ea typeface="字魂58号-创中黑" panose="00000500000000000000" pitchFamily="2" charset="-122"/>
              </a:rPr>
              <a:t>无线模块，可以进行无线收发数据，进行无线通信。无线通信是指多个节点间不经由导体或缆线传播进行的传输通讯，利用收音机、无线电等都可以进行无线通讯。拥有无线通讯模块就可以实现通讯功能，多人互通让编程更加的有趣。</a:t>
            </a:r>
            <a:endParaRPr lang="zh-CN" altLang="en-US" sz="1400" dirty="0">
              <a:solidFill>
                <a:prstClr val="black">
                  <a:lumMod val="75000"/>
                  <a:lumOff val="25000"/>
                </a:prstClr>
              </a:solidFill>
              <a:ea typeface="字魂58号-创中黑" panose="00000500000000000000" pitchFamily="2" charset="-122"/>
            </a:endParaRPr>
          </a:p>
        </p:txBody>
      </p:sp>
      <p:sp>
        <p:nvSpPr>
          <p:cNvPr id="11" name="矩形 10"/>
          <p:cNvSpPr/>
          <p:nvPr/>
        </p:nvSpPr>
        <p:spPr>
          <a:xfrm>
            <a:off x="1525357" y="3338466"/>
            <a:ext cx="9309463" cy="1027845"/>
          </a:xfrm>
          <a:prstGeom prst="rect">
            <a:avLst/>
          </a:prstGeom>
        </p:spPr>
        <p:txBody>
          <a:bodyPr wrap="square">
            <a:spAutoFit/>
          </a:bodyPr>
          <a:lstStyle/>
          <a:p>
            <a:pPr>
              <a:lnSpc>
                <a:spcPct val="150000"/>
              </a:lnSpc>
            </a:pPr>
            <a:r>
              <a:rPr lang="zh-CN" altLang="en-US" sz="1400" dirty="0">
                <a:solidFill>
                  <a:prstClr val="black">
                    <a:lumMod val="75000"/>
                    <a:lumOff val="25000"/>
                  </a:prstClr>
                </a:solidFill>
                <a:ea typeface="字魂58号-创中黑" panose="00000500000000000000" pitchFamily="2" charset="-122"/>
              </a:rPr>
              <a:t>       专业来讲陀螺仪传感器是一个简单易用的基于自由空间移动的定位和控制系统。如移动鼠标，电脑上的光标会跟着移动；好搭</a:t>
            </a:r>
            <a:r>
              <a:rPr lang="en-US" altLang="zh-CN" sz="1400" dirty="0">
                <a:solidFill>
                  <a:prstClr val="black">
                    <a:lumMod val="75000"/>
                    <a:lumOff val="25000"/>
                  </a:prstClr>
                </a:solidFill>
                <a:ea typeface="字魂58号-创中黑" panose="00000500000000000000" pitchFamily="2" charset="-122"/>
              </a:rPr>
              <a:t>Bit</a:t>
            </a:r>
            <a:r>
              <a:rPr lang="zh-CN" altLang="en-US" sz="1400" dirty="0">
                <a:solidFill>
                  <a:prstClr val="black">
                    <a:lumMod val="75000"/>
                    <a:lumOff val="25000"/>
                  </a:prstClr>
                </a:solidFill>
                <a:ea typeface="字魂58号-创中黑" panose="00000500000000000000" pitchFamily="2" charset="-122"/>
              </a:rPr>
              <a:t>中的陀螺仪是基于惯性原理测量角速度的传感器，好搭</a:t>
            </a:r>
            <a:r>
              <a:rPr lang="en-US" altLang="zh-CN" sz="1400" dirty="0">
                <a:solidFill>
                  <a:prstClr val="black">
                    <a:lumMod val="75000"/>
                    <a:lumOff val="25000"/>
                  </a:prstClr>
                </a:solidFill>
                <a:ea typeface="字魂58号-创中黑" panose="00000500000000000000" pitchFamily="2" charset="-122"/>
              </a:rPr>
              <a:t>Bit</a:t>
            </a:r>
            <a:r>
              <a:rPr lang="zh-CN" altLang="en-US" sz="1400" dirty="0">
                <a:solidFill>
                  <a:prstClr val="black">
                    <a:lumMod val="75000"/>
                    <a:lumOff val="25000"/>
                  </a:prstClr>
                </a:solidFill>
                <a:ea typeface="字魂58号-创中黑" panose="00000500000000000000" pitchFamily="2" charset="-122"/>
              </a:rPr>
              <a:t>内置的陀螺仪可以检测两个方向的角速度，左右横滚和前后旋转，翻转时会返回角度的值。</a:t>
            </a:r>
            <a:endParaRPr lang="zh-CN" altLang="en-US" sz="1400" dirty="0">
              <a:solidFill>
                <a:prstClr val="black">
                  <a:lumMod val="75000"/>
                  <a:lumOff val="25000"/>
                </a:prstClr>
              </a:solidFill>
              <a:ea typeface="字魂58号-创中黑" panose="00000500000000000000"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ea"/>
                <a:sym typeface="+mn-lt"/>
              </a:rPr>
              <a:t>知识与概念</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24" name="直接连接符 23"/>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TextBox 24"/>
          <p:cNvSpPr txBox="1"/>
          <p:nvPr/>
        </p:nvSpPr>
        <p:spPr>
          <a:xfrm>
            <a:off x="2983544" y="1750323"/>
            <a:ext cx="8894948" cy="1069892"/>
          </a:xfrm>
          <a:prstGeom prst="rect">
            <a:avLst/>
          </a:prstGeom>
          <a:noFill/>
        </p:spPr>
        <p:txBody>
          <a:bodyPr wrap="square" lIns="91423" tIns="45712" rIns="91423" bIns="45712" rtlCol="0">
            <a:spAutoFit/>
          </a:bodyPr>
          <a:lstStyle/>
          <a:p>
            <a:pPr lvl="0" defTabSz="1217930">
              <a:lnSpc>
                <a:spcPct val="150000"/>
              </a:lnSpc>
              <a:defRPr/>
            </a:pPr>
            <a:r>
              <a:rPr lang="zh-CN" altLang="en-US" sz="1600" b="1" dirty="0">
                <a:solidFill>
                  <a:prstClr val="black">
                    <a:lumMod val="75000"/>
                    <a:lumOff val="25000"/>
                  </a:prstClr>
                </a:solidFill>
                <a:ea typeface="字魂58号-创中黑" panose="00000500000000000000" pitchFamily="2" charset="-122"/>
                <a:sym typeface="思源黑体" panose="020B0500000000000000" pitchFamily="34" charset="-122"/>
              </a:rPr>
              <a:t>      ”设置无线地址”指令</a:t>
            </a:r>
            <a:r>
              <a:rPr lang="zh-CN" altLang="en-US" sz="1400" b="1"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“设置无线地址”指令属于“无线”指令类别，使用这个指令可以用来设置无线通信组的地址，一块好搭</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只能侦听一个组的地址，也就是在一个组里进行通信。参数默认是</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1</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，可以修改参数，范围为（</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0</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255</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），在发送端和接收端都要使用。</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思源黑体" panose="020B0500000000000000" pitchFamily="34" charset="-122"/>
            </a:endParaRPr>
          </a:p>
        </p:txBody>
      </p:sp>
      <p:sp>
        <p:nvSpPr>
          <p:cNvPr id="8" name="文本框 7"/>
          <p:cNvSpPr txBox="1"/>
          <p:nvPr/>
        </p:nvSpPr>
        <p:spPr>
          <a:xfrm>
            <a:off x="1140205" y="1120462"/>
            <a:ext cx="18261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rPr>
              <a:t>指令学习</a:t>
            </a:r>
            <a:endPar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9" name="Shape"/>
          <p:cNvSpPr/>
          <p:nvPr/>
        </p:nvSpPr>
        <p:spPr>
          <a:xfrm>
            <a:off x="419676" y="1082650"/>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BCA890"/>
          </a:solidFill>
          <a:ln w="12700">
            <a:miter lim="400000"/>
          </a:ln>
        </p:spPr>
        <p:txBody>
          <a:bodyPr lIns="76200" tIns="76200" rIns="76200" bIns="762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600" b="0" i="0" u="none" strike="noStrike" kern="1200" cap="none" spc="0" normalizeH="0" baseline="0" noProof="0">
              <a:ln>
                <a:noFill/>
              </a:ln>
              <a:solidFill>
                <a:prstClr val="white">
                  <a:lumMod val="95000"/>
                </a:prstClr>
              </a:solidFill>
              <a:effectLst>
                <a:outerShdw blurRad="38100" dist="12700" dir="5400000" rotWithShape="0">
                  <a:srgbClr val="000000">
                    <a:alpha val="50000"/>
                  </a:srgbClr>
                </a:outerShdw>
              </a:effectLst>
              <a:uLnTx/>
              <a:uFillTx/>
              <a:latin typeface="字魂58号-创中黑" panose="00000500000000000000" pitchFamily="2" charset="-122"/>
              <a:ea typeface="字魂58号-创中黑" panose="00000500000000000000" pitchFamily="2" charset="-122"/>
              <a:sym typeface="Gill Sans"/>
            </a:endParaRPr>
          </a:p>
        </p:txBody>
      </p:sp>
      <p:sp>
        <p:nvSpPr>
          <p:cNvPr id="10" name="TextBox 24"/>
          <p:cNvSpPr txBox="1"/>
          <p:nvPr/>
        </p:nvSpPr>
        <p:spPr>
          <a:xfrm>
            <a:off x="3048271" y="3204227"/>
            <a:ext cx="8830221" cy="746727"/>
          </a:xfrm>
          <a:prstGeom prst="rect">
            <a:avLst/>
          </a:prstGeom>
          <a:noFill/>
        </p:spPr>
        <p:txBody>
          <a:bodyPr wrap="square" lIns="91423" tIns="45712" rIns="91423" bIns="45712" rtlCol="0">
            <a:spAutoFit/>
          </a:bodyPr>
          <a:lstStyle/>
          <a:p>
            <a:pPr lvl="0" defTabSz="1217930">
              <a:lnSpc>
                <a:spcPct val="150000"/>
              </a:lnSpc>
              <a:defRPr/>
            </a:pPr>
            <a:r>
              <a:rPr lang="zh-CN" altLang="en-US" sz="1600" b="1" dirty="0">
                <a:solidFill>
                  <a:prstClr val="black">
                    <a:lumMod val="75000"/>
                    <a:lumOff val="25000"/>
                  </a:prstClr>
                </a:solidFill>
                <a:ea typeface="字魂58号-创中黑" panose="00000500000000000000" pitchFamily="2" charset="-122"/>
                <a:sym typeface="思源黑体" panose="020B0500000000000000" pitchFamily="34" charset="-122"/>
              </a:rPr>
              <a:t>      发送端指令</a:t>
            </a:r>
            <a:r>
              <a:rPr lang="en-US" altLang="zh-CN" sz="1600" b="1" dirty="0">
                <a:solidFill>
                  <a:prstClr val="black">
                    <a:lumMod val="75000"/>
                    <a:lumOff val="25000"/>
                  </a:prstClr>
                </a:solidFill>
                <a:ea typeface="字魂58号-创中黑" panose="00000500000000000000" pitchFamily="2" charset="-122"/>
                <a:sym typeface="思源黑体" panose="020B0500000000000000" pitchFamily="34" charset="-122"/>
              </a:rPr>
              <a:t>----“</a:t>
            </a:r>
            <a:r>
              <a:rPr lang="zh-CN" altLang="en-US" sz="1600" b="1" dirty="0">
                <a:solidFill>
                  <a:prstClr val="black">
                    <a:lumMod val="75000"/>
                    <a:lumOff val="25000"/>
                  </a:prstClr>
                </a:solidFill>
                <a:ea typeface="字魂58号-创中黑" panose="00000500000000000000" pitchFamily="2" charset="-122"/>
                <a:sym typeface="思源黑体" panose="020B0500000000000000" pitchFamily="34" charset="-122"/>
              </a:rPr>
              <a:t>无线发送数”指令</a:t>
            </a:r>
            <a:r>
              <a:rPr lang="zh-CN" altLang="en-US" sz="1400" b="1"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“无线发送数字”指令属于“无线”指令类别，使用这个指令可以将指定的数值发送给其他好搭</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，属于发送端的指令。指令默认值是</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0</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思源黑体" panose="020B0500000000000000" pitchFamily="34" charset="-122"/>
            </a:endParaRPr>
          </a:p>
        </p:txBody>
      </p:sp>
      <p:sp>
        <p:nvSpPr>
          <p:cNvPr id="12" name="TextBox 24"/>
          <p:cNvSpPr txBox="1"/>
          <p:nvPr/>
        </p:nvSpPr>
        <p:spPr>
          <a:xfrm>
            <a:off x="3410262" y="4065779"/>
            <a:ext cx="8620221" cy="1069892"/>
          </a:xfrm>
          <a:prstGeom prst="rect">
            <a:avLst/>
          </a:prstGeom>
          <a:noFill/>
        </p:spPr>
        <p:txBody>
          <a:bodyPr wrap="square" lIns="91423" tIns="45712" rIns="91423" bIns="45712" rtlCol="0">
            <a:spAutoFit/>
          </a:bodyPr>
          <a:lstStyle/>
          <a:p>
            <a:pPr lvl="0" defTabSz="1217930">
              <a:lnSpc>
                <a:spcPct val="150000"/>
              </a:lnSpc>
              <a:defRPr/>
            </a:pPr>
            <a:r>
              <a:rPr lang="zh-CN" altLang="en-US" sz="1600" b="1" dirty="0">
                <a:solidFill>
                  <a:prstClr val="black">
                    <a:lumMod val="75000"/>
                    <a:lumOff val="25000"/>
                  </a:prstClr>
                </a:solidFill>
                <a:ea typeface="字魂58号-创中黑" panose="00000500000000000000" pitchFamily="2" charset="-122"/>
                <a:sym typeface="思源黑体" panose="020B0500000000000000" pitchFamily="34" charset="-122"/>
              </a:rPr>
              <a:t>       接收端指令</a:t>
            </a:r>
            <a:r>
              <a:rPr lang="en-US" altLang="zh-CN" sz="1600" b="1" dirty="0">
                <a:solidFill>
                  <a:prstClr val="black">
                    <a:lumMod val="75000"/>
                    <a:lumOff val="25000"/>
                  </a:prstClr>
                </a:solidFill>
                <a:ea typeface="字魂58号-创中黑" panose="00000500000000000000" pitchFamily="2" charset="-122"/>
                <a:sym typeface="思源黑体" panose="020B0500000000000000" pitchFamily="34" charset="-122"/>
              </a:rPr>
              <a:t>---“</a:t>
            </a:r>
            <a:r>
              <a:rPr lang="zh-CN" altLang="en-US" sz="1600" b="1" dirty="0">
                <a:solidFill>
                  <a:prstClr val="black">
                    <a:lumMod val="75000"/>
                    <a:lumOff val="25000"/>
                  </a:prstClr>
                </a:solidFill>
                <a:ea typeface="字魂58号-创中黑" panose="00000500000000000000" pitchFamily="2" charset="-122"/>
                <a:sym typeface="思源黑体" panose="020B0500000000000000" pitchFamily="34" charset="-122"/>
              </a:rPr>
              <a:t>无线接收到数运行”指令</a:t>
            </a:r>
            <a:r>
              <a:rPr lang="zh-CN" altLang="en-US" sz="1400" b="1"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“无线接收到数据时运行”指令属于“无线”指令类别，这个指令的功能是，当无线接收到数值时，可以运行这个指令里面的程序。接收端使用时与要发送端“无线发送数据“指令配合使用。参数“</a:t>
            </a:r>
            <a:r>
              <a:rPr lang="en-US" altLang="zh-CN" sz="1400" dirty="0" err="1">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receivedNumber</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表示接收到的数据变量。</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思源黑体" panose="020B0500000000000000" pitchFamily="34" charset="-122"/>
            </a:endParaRPr>
          </a:p>
        </p:txBody>
      </p:sp>
      <p:sp>
        <p:nvSpPr>
          <p:cNvPr id="13" name="TextBox 24"/>
          <p:cNvSpPr txBox="1"/>
          <p:nvPr/>
        </p:nvSpPr>
        <p:spPr>
          <a:xfrm>
            <a:off x="3015615" y="5535295"/>
            <a:ext cx="6941820" cy="1105535"/>
          </a:xfrm>
          <a:prstGeom prst="rect">
            <a:avLst/>
          </a:prstGeom>
          <a:noFill/>
        </p:spPr>
        <p:txBody>
          <a:bodyPr wrap="square" lIns="91423" tIns="45712" rIns="91423" bIns="45712" rtlCol="0">
            <a:spAutoFit/>
          </a:bodyPr>
          <a:lstStyle/>
          <a:p>
            <a:pPr lvl="0" defTabSz="1217930">
              <a:lnSpc>
                <a:spcPct val="150000"/>
              </a:lnSpc>
              <a:defRPr/>
            </a:pPr>
            <a:r>
              <a:rPr lang="zh-CN" altLang="en-US" sz="1600" b="1" dirty="0">
                <a:solidFill>
                  <a:prstClr val="black">
                    <a:lumMod val="75000"/>
                    <a:lumOff val="25000"/>
                  </a:prstClr>
                </a:solidFill>
                <a:ea typeface="字魂58号-创中黑" panose="00000500000000000000" pitchFamily="2" charset="-122"/>
                <a:sym typeface="思源黑体" panose="020B0500000000000000" pitchFamily="34" charset="-122"/>
              </a:rPr>
              <a:t>    “陀螺仪旋转角度值”指令</a:t>
            </a:r>
            <a:r>
              <a:rPr lang="zh-CN" altLang="en-US" sz="1400" b="1"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在“输入”指令类别下的更多里面，使用这个指令可以测出倾斜和旋转设备时的角度值，沿着</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x</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轴横滚和</a:t>
            </a:r>
            <a:r>
              <a:rPr lang="en-US" altLang="zh-CN"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y</a:t>
            </a:r>
            <a:r>
              <a:rPr lang="zh-CN" altLang="en-US" sz="1400" dirty="0">
                <a:solidFill>
                  <a:prstClr val="black">
                    <a:lumMod val="75000"/>
                    <a:lumOff val="25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轴旋转。指令默认参数是前后旋转，点击下拉列表可以修改参数。</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思源黑体" panose="020B0500000000000000" pitchFamily="34" charset="-122"/>
            </a:endParaRPr>
          </a:p>
        </p:txBody>
      </p:sp>
      <p:pic>
        <p:nvPicPr>
          <p:cNvPr id="2050" name="图片 5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13426" y="2122015"/>
            <a:ext cx="1304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426" y="3256256"/>
            <a:ext cx="1400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图片 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17" y="4086375"/>
            <a:ext cx="31337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图片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076" y="5694544"/>
            <a:ext cx="1600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824725" y="1160977"/>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9" name="文本框 8"/>
          <p:cNvSpPr txBox="1"/>
          <p:nvPr/>
        </p:nvSpPr>
        <p:spPr>
          <a:xfrm>
            <a:off x="1080076" y="1160976"/>
            <a:ext cx="5633273" cy="584775"/>
          </a:xfrm>
          <a:prstGeom prst="rect">
            <a:avLst/>
          </a:prstGeom>
          <a:noFill/>
        </p:spPr>
        <p:txBody>
          <a:bodyPr wrap="none" rtlCol="0">
            <a:spAutoFit/>
          </a:bodyPr>
          <a:lstStyle/>
          <a:p>
            <a:pPr lvl="0"/>
            <a:r>
              <a:rPr lang="zh-CN" altLang="en-US" sz="3200" dirty="0">
                <a:solidFill>
                  <a:prstClr val="black">
                    <a:lumMod val="75000"/>
                    <a:lumOff val="25000"/>
                  </a:prstClr>
                </a:solidFill>
                <a:latin typeface="字魂58号-创中黑" panose="00000500000000000000" pitchFamily="2" charset="-122"/>
                <a:ea typeface="字魂58号-创中黑" panose="00000500000000000000" pitchFamily="2" charset="-122"/>
              </a:rPr>
              <a:t>测一测遥控好搭</a:t>
            </a:r>
            <a:r>
              <a:rPr lang="en-US" altLang="zh-CN" sz="3200" dirty="0">
                <a:solidFill>
                  <a:prstClr val="black">
                    <a:lumMod val="75000"/>
                    <a:lumOff val="25000"/>
                  </a:prstClr>
                </a:solidFill>
                <a:latin typeface="字魂58号-创中黑" panose="00000500000000000000" pitchFamily="2" charset="-122"/>
                <a:ea typeface="字魂58号-创中黑" panose="00000500000000000000" pitchFamily="2" charset="-122"/>
              </a:rPr>
              <a:t>bit</a:t>
            </a:r>
            <a:r>
              <a:rPr lang="zh-CN" altLang="en-US" sz="3200" dirty="0">
                <a:solidFill>
                  <a:prstClr val="black">
                    <a:lumMod val="75000"/>
                    <a:lumOff val="25000"/>
                  </a:prstClr>
                </a:solidFill>
                <a:latin typeface="字魂58号-创中黑" panose="00000500000000000000" pitchFamily="2" charset="-122"/>
                <a:ea typeface="字魂58号-创中黑" panose="00000500000000000000" pitchFamily="2" charset="-122"/>
              </a:rPr>
              <a:t>的遥控取值</a:t>
            </a:r>
            <a:endPar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13" name="文本框 12"/>
          <p:cNvSpPr txBox="1"/>
          <p:nvPr/>
        </p:nvSpPr>
        <p:spPr>
          <a:xfrm>
            <a:off x="4139818" y="2498164"/>
            <a:ext cx="1825597" cy="13317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sz="6000" b="1" i="0" u="none" strike="noStrike" kern="1200" cap="none" spc="0" normalizeH="0" baseline="0" noProof="0" dirty="0">
                <a:ln>
                  <a:noFill/>
                </a:ln>
                <a:solidFill>
                  <a:prstClr val="white"/>
                </a:solidFill>
                <a:effectLst/>
                <a:uLnTx/>
                <a:uFillTx/>
                <a:latin typeface="字魂58号-创中黑" panose="00000500000000000000" pitchFamily="2" charset="-122"/>
                <a:ea typeface="字魂58号-创中黑" panose="00000500000000000000" pitchFamily="2" charset="-122"/>
                <a:cs typeface="+mn-cs"/>
              </a:rPr>
              <a:t>OUR</a:t>
            </a:r>
            <a:endParaRPr kumimoji="0" lang="en-US" sz="6000" b="1" i="0" u="none" strike="noStrike" kern="1200" cap="none" spc="0" normalizeH="0" baseline="0" noProof="0" dirty="0">
              <a:ln>
                <a:noFill/>
              </a:ln>
              <a:solidFill>
                <a:prstClr val="white"/>
              </a:solidFill>
              <a:effectLst/>
              <a:uLnTx/>
              <a:uFillTx/>
              <a:latin typeface="字魂58号-创中黑" panose="00000500000000000000" pitchFamily="2" charset="-122"/>
              <a:ea typeface="字魂58号-创中黑" panose="00000500000000000000" pitchFamily="2" charset="-122"/>
              <a:cs typeface="+mn-cs"/>
            </a:endParaRPr>
          </a:p>
        </p:txBody>
      </p:sp>
      <p:sp>
        <p:nvSpPr>
          <p:cNvPr id="15" name="矩形 14"/>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ea"/>
                <a:sym typeface="+mn-lt"/>
              </a:rPr>
              <a:t>作品制作</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16" name="直接连接符 15"/>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24"/>
          <p:cNvSpPr txBox="1"/>
          <p:nvPr/>
        </p:nvSpPr>
        <p:spPr>
          <a:xfrm>
            <a:off x="1471749" y="1910603"/>
            <a:ext cx="9911729" cy="1023726"/>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       要想让小车跟随遥控端好搭</a:t>
            </a:r>
            <a:r>
              <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的动作做出指定的动作，需要先检测陀螺仪传感器在不同状态的取值大小，从而给小车发送不同的无线信号。编写如下程序，旋转设备，观察角度数值变化。左右旋转取值作为小车的左转和右转控制依据，前后旋转取值作为小车前进和后退控制依据，中间值作为小车停止取值。</a:t>
            </a:r>
            <a:endPar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Rectangle 4"/>
          <p:cNvSpPr>
            <a:spLocks noChangeArrowheads="1"/>
          </p:cNvSpPr>
          <p:nvPr/>
        </p:nvSpPr>
        <p:spPr bwMode="auto">
          <a:xfrm>
            <a:off x="0" y="102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pic>
        <p:nvPicPr>
          <p:cNvPr id="3074" name="图片 4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54592" y="4144714"/>
            <a:ext cx="41148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图片 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1289" y="4153161"/>
            <a:ext cx="41338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824725" y="1160977"/>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9" name="文本框 8"/>
          <p:cNvSpPr txBox="1"/>
          <p:nvPr/>
        </p:nvSpPr>
        <p:spPr>
          <a:xfrm>
            <a:off x="1080076" y="1160976"/>
            <a:ext cx="14157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latin typeface="字魂58号-创中黑" panose="00000500000000000000" pitchFamily="2" charset="-122"/>
                <a:ea typeface="字魂58号-创中黑" panose="00000500000000000000" pitchFamily="2" charset="-122"/>
              </a:rPr>
              <a:t>填一填</a:t>
            </a:r>
            <a:endPar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13" name="文本框 12"/>
          <p:cNvSpPr txBox="1"/>
          <p:nvPr/>
        </p:nvSpPr>
        <p:spPr>
          <a:xfrm>
            <a:off x="4139818" y="2498164"/>
            <a:ext cx="1825597" cy="13317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sz="6000" b="1" i="0" u="none" strike="noStrike" kern="1200" cap="none" spc="0" normalizeH="0" baseline="0" noProof="0" dirty="0">
                <a:ln>
                  <a:noFill/>
                </a:ln>
                <a:solidFill>
                  <a:prstClr val="white"/>
                </a:solidFill>
                <a:effectLst/>
                <a:uLnTx/>
                <a:uFillTx/>
                <a:latin typeface="字魂58号-创中黑" panose="00000500000000000000" pitchFamily="2" charset="-122"/>
                <a:ea typeface="字魂58号-创中黑" panose="00000500000000000000" pitchFamily="2" charset="-122"/>
                <a:cs typeface="+mn-cs"/>
              </a:rPr>
              <a:t>OUR</a:t>
            </a:r>
            <a:endParaRPr kumimoji="0" lang="en-US" sz="6000" b="1" i="0" u="none" strike="noStrike" kern="1200" cap="none" spc="0" normalizeH="0" baseline="0" noProof="0" dirty="0">
              <a:ln>
                <a:noFill/>
              </a:ln>
              <a:solidFill>
                <a:prstClr val="white"/>
              </a:solidFill>
              <a:effectLst/>
              <a:uLnTx/>
              <a:uFillTx/>
              <a:latin typeface="字魂58号-创中黑" panose="00000500000000000000" pitchFamily="2" charset="-122"/>
              <a:ea typeface="字魂58号-创中黑" panose="00000500000000000000" pitchFamily="2" charset="-122"/>
              <a:cs typeface="+mn-cs"/>
            </a:endParaRPr>
          </a:p>
        </p:txBody>
      </p:sp>
      <p:sp>
        <p:nvSpPr>
          <p:cNvPr id="15" name="矩形 14"/>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ea"/>
                <a:sym typeface="+mn-lt"/>
              </a:rPr>
              <a:t>作品制作</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16" name="直接连接符 15"/>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24"/>
          <p:cNvSpPr txBox="1"/>
          <p:nvPr/>
        </p:nvSpPr>
        <p:spPr>
          <a:xfrm>
            <a:off x="2954499" y="1297394"/>
            <a:ext cx="9724057" cy="377395"/>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下载程序至好搭</a:t>
            </a:r>
            <a:r>
              <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根据下面的状态，观察角度值并完成下表。</a:t>
            </a:r>
            <a:endParaRPr kumimoji="0" lang="zh-CN" altLang="en-US" sz="1400" b="0" i="0" u="none" strike="noStrike" kern="1200" cap="none" spc="0" normalizeH="0" baseline="0" noProof="0" dirty="0">
              <a:ln>
                <a:noFill/>
              </a:ln>
              <a:solidFill>
                <a:prstClr val="white">
                  <a:lumMod val="50000"/>
                </a:prstClr>
              </a:solidFill>
              <a:effectLst/>
              <a:uLnTx/>
              <a:uFillTx/>
              <a:latin typeface="字魂58号-创中黑" panose="00000500000000000000" pitchFamily="2" charset="-122"/>
              <a:ea typeface="字魂58号-创中黑" panose="00000500000000000000" pitchFamily="2" charset="-122"/>
              <a:cs typeface="+mn-cs"/>
              <a:sym typeface="思源黑体" panose="020B0500000000000000" pitchFamily="34" charset="-122"/>
            </a:endParaRPr>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Rectangle 4"/>
          <p:cNvSpPr>
            <a:spLocks noChangeArrowheads="1"/>
          </p:cNvSpPr>
          <p:nvPr/>
        </p:nvSpPr>
        <p:spPr bwMode="auto">
          <a:xfrm>
            <a:off x="0" y="102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aphicFrame>
        <p:nvGraphicFramePr>
          <p:cNvPr id="2" name="表格 1"/>
          <p:cNvGraphicFramePr>
            <a:graphicFrameLocks noGrp="1"/>
          </p:cNvGraphicFramePr>
          <p:nvPr/>
        </p:nvGraphicFramePr>
        <p:xfrm>
          <a:off x="2857499" y="2011718"/>
          <a:ext cx="6476999" cy="1302373"/>
        </p:xfrm>
        <a:graphic>
          <a:graphicData uri="http://schemas.openxmlformats.org/drawingml/2006/table">
            <a:tbl>
              <a:tblPr firstRow="1" firstCol="1" bandRow="1">
                <a:tableStyleId>{5940675A-B579-460E-94D1-54222C63F5DA}</a:tableStyleId>
              </a:tblPr>
              <a:tblGrid>
                <a:gridCol w="1415911"/>
                <a:gridCol w="1281304"/>
                <a:gridCol w="1259716"/>
                <a:gridCol w="1215271"/>
                <a:gridCol w="1304797"/>
              </a:tblGrid>
              <a:tr h="984031">
                <a:tc>
                  <a:txBody>
                    <a:bodyPr/>
                    <a:lstStyle/>
                    <a:p>
                      <a:pPr algn="just">
                        <a:spcAft>
                          <a:spcPts val="0"/>
                        </a:spcAft>
                      </a:pPr>
                      <a:endParaRPr lang="en-US"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spcAft>
                          <a:spcPts val="0"/>
                        </a:spcAft>
                      </a:pPr>
                      <a:endParaRPr lang="en-US"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spcAft>
                          <a:spcPts val="0"/>
                        </a:spcAft>
                      </a:pPr>
                      <a:endParaRPr lang="en-US" sz="105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spcAft>
                          <a:spcPts val="0"/>
                        </a:spcAft>
                      </a:pPr>
                      <a:endParaRPr lang="en-US"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spcAft>
                          <a:spcPts val="0"/>
                        </a:spcAft>
                      </a:pPr>
                      <a:endParaRPr lang="en-US"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r>
              <a:tr h="318342">
                <a:tc>
                  <a:txBody>
                    <a:bodyPr/>
                    <a:lstStyle/>
                    <a:p>
                      <a:pPr algn="ctr">
                        <a:spcAft>
                          <a:spcPts val="0"/>
                        </a:spcAft>
                      </a:pPr>
                      <a:endParaRPr lang="zh-CN" sz="105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 </a:t>
                      </a:r>
                      <a:endParaRPr lang="zh-CN" sz="105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 </a:t>
                      </a:r>
                      <a:endParaRPr lang="zh-CN" sz="105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r>
            </a:tbl>
          </a:graphicData>
        </a:graphic>
      </p:graphicFrame>
      <p:pic>
        <p:nvPicPr>
          <p:cNvPr id="4099" name="图片 93"/>
          <p:cNvPicPr>
            <a:picLocks noChangeAspect="1" noChangeArrowheads="1"/>
          </p:cNvPicPr>
          <p:nvPr/>
        </p:nvPicPr>
        <p:blipFill>
          <a:blip r:embed="rId1">
            <a:extLst>
              <a:ext uri="{28A0092B-C50C-407E-A947-70E740481C1C}">
                <a14:useLocalDpi xmlns:a14="http://schemas.microsoft.com/office/drawing/2010/main" val="0"/>
              </a:ext>
            </a:extLst>
          </a:blip>
          <a:srcRect l="9708" r="2927" b="11092"/>
          <a:stretch>
            <a:fillRect/>
          </a:stretch>
        </p:blipFill>
        <p:spPr bwMode="auto">
          <a:xfrm>
            <a:off x="5647078" y="2104085"/>
            <a:ext cx="11049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图片 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475" y="2142185"/>
            <a:ext cx="10763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4097" name="图片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9649" y="2094560"/>
            <a:ext cx="11430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图片 49"/>
          <p:cNvPicPr>
            <a:picLocks noChangeAspect="1" noChangeArrowheads="1"/>
          </p:cNvPicPr>
          <p:nvPr/>
        </p:nvPicPr>
        <p:blipFill>
          <a:blip r:embed="rId4">
            <a:extLst>
              <a:ext uri="{28A0092B-C50C-407E-A947-70E740481C1C}">
                <a14:useLocalDpi xmlns:a14="http://schemas.microsoft.com/office/drawing/2010/main" val="0"/>
              </a:ext>
            </a:extLst>
          </a:blip>
          <a:srcRect l="29977" t="27930" r="21623" b="30417"/>
          <a:stretch>
            <a:fillRect/>
          </a:stretch>
        </p:blipFill>
        <p:spPr bwMode="auto">
          <a:xfrm>
            <a:off x="3021134" y="2170760"/>
            <a:ext cx="1209675" cy="7810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图片 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306" y="2170760"/>
            <a:ext cx="1057275" cy="7937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表格 18"/>
          <p:cNvGraphicFramePr>
            <a:graphicFrameLocks noGrp="1"/>
          </p:cNvGraphicFramePr>
          <p:nvPr/>
        </p:nvGraphicFramePr>
        <p:xfrm>
          <a:off x="2857498" y="3665198"/>
          <a:ext cx="6476999" cy="1302373"/>
        </p:xfrm>
        <a:graphic>
          <a:graphicData uri="http://schemas.openxmlformats.org/drawingml/2006/table">
            <a:tbl>
              <a:tblPr firstRow="1" firstCol="1" bandRow="1">
                <a:tableStyleId>{5940675A-B579-460E-94D1-54222C63F5DA}</a:tableStyleId>
              </a:tblPr>
              <a:tblGrid>
                <a:gridCol w="1415911"/>
                <a:gridCol w="1281304"/>
                <a:gridCol w="1259716"/>
                <a:gridCol w="1215271"/>
                <a:gridCol w="1304797"/>
              </a:tblGrid>
              <a:tr h="984031">
                <a:tc>
                  <a:txBody>
                    <a:bodyPr/>
                    <a:lstStyle/>
                    <a:p>
                      <a:pPr algn="just">
                        <a:spcAft>
                          <a:spcPts val="0"/>
                        </a:spcAft>
                      </a:pPr>
                      <a:endParaRPr lang="en-US"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spcAft>
                          <a:spcPts val="0"/>
                        </a:spcAft>
                      </a:pPr>
                      <a:endParaRPr lang="en-US"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spcAft>
                          <a:spcPts val="0"/>
                        </a:spcAft>
                      </a:pPr>
                      <a:endParaRPr lang="en-US" sz="105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spcAft>
                          <a:spcPts val="0"/>
                        </a:spcAft>
                      </a:pPr>
                      <a:endParaRPr lang="en-US"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spcAft>
                          <a:spcPts val="0"/>
                        </a:spcAft>
                      </a:pPr>
                      <a:endParaRPr lang="en-US"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r>
              <a:tr h="318342">
                <a:tc>
                  <a:txBody>
                    <a:bodyPr/>
                    <a:lstStyle/>
                    <a:p>
                      <a:pPr algn="ctr">
                        <a:spcAft>
                          <a:spcPts val="0"/>
                        </a:spcAft>
                      </a:pPr>
                      <a:endParaRPr lang="zh-CN" sz="105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 </a:t>
                      </a:r>
                      <a:endParaRPr lang="zh-CN" sz="105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 </a:t>
                      </a:r>
                      <a:endParaRPr lang="zh-CN" sz="105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r>
            </a:tbl>
          </a:graphicData>
        </a:graphic>
      </p:graphicFrame>
      <p:pic>
        <p:nvPicPr>
          <p:cNvPr id="4105" name="图片 1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6280" y="3788412"/>
            <a:ext cx="10763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图片 1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9648" y="3769363"/>
            <a:ext cx="1133475" cy="847725"/>
          </a:xfrm>
          <a:prstGeom prst="rect">
            <a:avLst/>
          </a:prstGeom>
          <a:noFill/>
          <a:extLst>
            <a:ext uri="{909E8E84-426E-40DD-AFC4-6F175D3DCCD1}">
              <a14:hiddenFill xmlns:a14="http://schemas.microsoft.com/office/drawing/2010/main">
                <a:solidFill>
                  <a:srgbClr val="FFFFFF"/>
                </a:solidFill>
              </a14:hiddenFill>
            </a:ext>
          </a:extLst>
        </p:spPr>
      </p:pic>
      <p:pic>
        <p:nvPicPr>
          <p:cNvPr id="4103" name="图片 10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75470" y="3752696"/>
            <a:ext cx="1123950" cy="838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图片 1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7532" y="3734818"/>
            <a:ext cx="10763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图片 106"/>
          <p:cNvPicPr>
            <a:picLocks noChangeAspect="1" noChangeArrowheads="1"/>
          </p:cNvPicPr>
          <p:nvPr/>
        </p:nvPicPr>
        <p:blipFill>
          <a:blip r:embed="rId10">
            <a:extLst>
              <a:ext uri="{28A0092B-C50C-407E-A947-70E740481C1C}">
                <a14:useLocalDpi xmlns:a14="http://schemas.microsoft.com/office/drawing/2010/main" val="0"/>
              </a:ext>
            </a:extLst>
          </a:blip>
          <a:srcRect l="29977" t="27930" r="21623" b="30417"/>
          <a:stretch>
            <a:fillRect/>
          </a:stretch>
        </p:blipFill>
        <p:spPr bwMode="auto">
          <a:xfrm>
            <a:off x="3021133" y="3829409"/>
            <a:ext cx="1209675" cy="78105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847584" y="5319944"/>
            <a:ext cx="9114109" cy="307777"/>
          </a:xfrm>
          <a:prstGeom prst="rect">
            <a:avLst/>
          </a:prstGeom>
        </p:spPr>
        <p:txBody>
          <a:bodyPr wrap="square">
            <a:spAutoFit/>
          </a:bodyPr>
          <a:lstStyle/>
          <a:p>
            <a:r>
              <a:rPr lang="zh-CN" altLang="zh-CN" sz="1400" dirty="0">
                <a:solidFill>
                  <a:prstClr val="white">
                    <a:lumMod val="50000"/>
                  </a:prstClr>
                </a:solidFill>
                <a:ea typeface="字魂58号-创中黑" panose="00000500000000000000" pitchFamily="2" charset="-122"/>
              </a:rPr>
              <a:t>想一想：</a:t>
            </a:r>
            <a:r>
              <a:rPr lang="zh-CN" altLang="en-US" sz="1400" dirty="0">
                <a:solidFill>
                  <a:prstClr val="white">
                    <a:lumMod val="50000"/>
                  </a:prstClr>
                </a:solidFill>
                <a:ea typeface="字魂58号-创中黑" panose="00000500000000000000" pitchFamily="2" charset="-122"/>
              </a:rPr>
              <a:t>根据上面的实验结果，横滚和旋转的角度值设置为多少时，可以认为遥控端好搭</a:t>
            </a:r>
            <a:r>
              <a:rPr lang="en-US" altLang="zh-CN" sz="1400" dirty="0">
                <a:solidFill>
                  <a:prstClr val="white">
                    <a:lumMod val="50000"/>
                  </a:prstClr>
                </a:solidFill>
                <a:ea typeface="字魂58号-创中黑" panose="00000500000000000000" pitchFamily="2" charset="-122"/>
              </a:rPr>
              <a:t>Bit</a:t>
            </a:r>
            <a:r>
              <a:rPr lang="zh-CN" altLang="en-US" sz="1400" dirty="0">
                <a:solidFill>
                  <a:prstClr val="white">
                    <a:lumMod val="50000"/>
                  </a:prstClr>
                </a:solidFill>
                <a:ea typeface="字魂58号-创中黑" panose="00000500000000000000" pitchFamily="2" charset="-122"/>
              </a:rPr>
              <a:t>处于相对水平状态？</a:t>
            </a:r>
            <a:endParaRPr lang="zh-CN" altLang="en-US" sz="1400" dirty="0">
              <a:solidFill>
                <a:prstClr val="white">
                  <a:lumMod val="50000"/>
                </a:prstClr>
              </a:solidFill>
              <a:ea typeface="字魂58号-创中黑" panose="00000500000000000000"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824725" y="1160977"/>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9" name="文本框 8"/>
          <p:cNvSpPr txBox="1"/>
          <p:nvPr/>
        </p:nvSpPr>
        <p:spPr>
          <a:xfrm>
            <a:off x="1080076" y="1160976"/>
            <a:ext cx="4402167" cy="584775"/>
          </a:xfrm>
          <a:prstGeom prst="rect">
            <a:avLst/>
          </a:prstGeom>
          <a:noFill/>
        </p:spPr>
        <p:txBody>
          <a:bodyPr wrap="none" rtlCol="0">
            <a:spAutoFit/>
          </a:bodyPr>
          <a:lstStyle/>
          <a:p>
            <a:pPr lvl="0"/>
            <a:r>
              <a:rPr lang="zh-CN" altLang="en-US" sz="3200" dirty="0">
                <a:solidFill>
                  <a:prstClr val="black">
                    <a:lumMod val="75000"/>
                    <a:lumOff val="25000"/>
                  </a:prstClr>
                </a:solidFill>
                <a:latin typeface="字魂58号-创中黑" panose="00000500000000000000" pitchFamily="2" charset="-122"/>
                <a:ea typeface="字魂58号-创中黑" panose="00000500000000000000" pitchFamily="2" charset="-122"/>
              </a:rPr>
              <a:t>编写遥控好搭</a:t>
            </a:r>
            <a:r>
              <a:rPr lang="en-US" altLang="zh-CN" sz="3200" dirty="0">
                <a:solidFill>
                  <a:prstClr val="black">
                    <a:lumMod val="75000"/>
                    <a:lumOff val="25000"/>
                  </a:prstClr>
                </a:solidFill>
                <a:latin typeface="字魂58号-创中黑" panose="00000500000000000000" pitchFamily="2" charset="-122"/>
                <a:ea typeface="字魂58号-创中黑" panose="00000500000000000000" pitchFamily="2" charset="-122"/>
              </a:rPr>
              <a:t>bit</a:t>
            </a:r>
            <a:r>
              <a:rPr lang="zh-CN" altLang="en-US" sz="3200" dirty="0">
                <a:solidFill>
                  <a:prstClr val="black">
                    <a:lumMod val="75000"/>
                    <a:lumOff val="25000"/>
                  </a:prstClr>
                </a:solidFill>
                <a:latin typeface="字魂58号-创中黑" panose="00000500000000000000" pitchFamily="2" charset="-122"/>
                <a:ea typeface="字魂58号-创中黑" panose="00000500000000000000" pitchFamily="2" charset="-122"/>
              </a:rPr>
              <a:t>端程序</a:t>
            </a:r>
            <a:endPar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14" name="文本框 13"/>
          <p:cNvSpPr txBox="1"/>
          <p:nvPr/>
        </p:nvSpPr>
        <p:spPr>
          <a:xfrm>
            <a:off x="4139818" y="3979877"/>
            <a:ext cx="1825597"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sz="2400" b="0" i="0" u="none" strike="noStrike" kern="1200" cap="none" spc="0" normalizeH="0" baseline="0" noProof="0" dirty="0">
                <a:ln>
                  <a:noFill/>
                </a:ln>
                <a:solidFill>
                  <a:prstClr val="white"/>
                </a:solidFill>
                <a:effectLst/>
                <a:uLnTx/>
                <a:uFillTx/>
                <a:latin typeface="字魂58号-创中黑" panose="00000500000000000000" pitchFamily="2" charset="-122"/>
                <a:ea typeface="字魂58号-创中黑" panose="00000500000000000000" pitchFamily="2" charset="-122"/>
                <a:cs typeface="+mn-cs"/>
              </a:rPr>
              <a:t>WORKING</a:t>
            </a:r>
            <a:endParaRPr kumimoji="0" lang="en-US" sz="2400" b="0" i="0" u="none" strike="noStrike" kern="1200" cap="none" spc="0" normalizeH="0" baseline="0" noProof="0" dirty="0">
              <a:ln>
                <a:noFill/>
              </a:ln>
              <a:solidFill>
                <a:prstClr val="white"/>
              </a:solidFill>
              <a:effectLst/>
              <a:uLnTx/>
              <a:uFillTx/>
              <a:latin typeface="字魂58号-创中黑" panose="00000500000000000000" pitchFamily="2" charset="-122"/>
              <a:ea typeface="字魂58号-创中黑" panose="00000500000000000000" pitchFamily="2" charset="-122"/>
              <a:cs typeface="+mn-cs"/>
            </a:endParaRPr>
          </a:p>
        </p:txBody>
      </p:sp>
      <p:sp>
        <p:nvSpPr>
          <p:cNvPr id="15" name="矩形 14"/>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ea"/>
                <a:sym typeface="+mn-lt"/>
              </a:rPr>
              <a:t>作品制作</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16" name="直接连接符 15"/>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24"/>
          <p:cNvSpPr txBox="1"/>
          <p:nvPr/>
        </p:nvSpPr>
        <p:spPr>
          <a:xfrm>
            <a:off x="1080076" y="2013770"/>
            <a:ext cx="10155274" cy="2314143"/>
          </a:xfrm>
          <a:prstGeom prst="rect">
            <a:avLst/>
          </a:prstGeom>
          <a:noFill/>
        </p:spPr>
        <p:txBody>
          <a:bodyPr wrap="square" lIns="91423" tIns="45712" rIns="91423" bIns="45712" rtlCol="0">
            <a:spAutoFit/>
          </a:bodyPr>
          <a:lstStyle/>
          <a:p>
            <a:pPr lvl="0" defTabSz="1217930">
              <a:lnSpc>
                <a:spcPct val="20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首先给两块好搭</a:t>
            </a:r>
            <a:r>
              <a:rPr lang="en-US" altLang="zh-CN"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都设置一个相同的无线通讯组，在主程序中编写发送端控制程序。根据上一步测得取值范围来设置：</a:t>
            </a:r>
            <a:endPar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marL="742950" lvl="1" indent="-285750" defTabSz="1217930">
              <a:lnSpc>
                <a:spcPct val="200000"/>
              </a:lnSpc>
              <a:buFont typeface="Arial" panose="020B0604020202020204" pitchFamily="34" charset="0"/>
              <a:buChar char="•"/>
              <a:defRPr/>
            </a:pP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当横滚大于</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-5</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小于</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5</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、以及旋转大于</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-5</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小于</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5</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时，遥控端好搭</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处于相对水平状态，点阵屏显示</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P</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表示停，无线发送数字</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0</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marL="742950" lvl="1" indent="-285750" defTabSz="1217930">
              <a:lnSpc>
                <a:spcPct val="200000"/>
              </a:lnSpc>
              <a:buFont typeface="Arial" panose="020B0604020202020204" pitchFamily="34" charset="0"/>
              <a:buChar char="•"/>
              <a:defRPr/>
            </a:pP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当横滚值大于</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-90</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小于</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-5</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时，遥控端好搭</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处于向左旋转状态，点阵屏显示左前方箭头，表示小车向左前方行驶，无线发送数字</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1</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marL="742950" lvl="1" indent="-285750" defTabSz="1217930">
              <a:lnSpc>
                <a:spcPct val="200000"/>
              </a:lnSpc>
              <a:buFont typeface="Arial" panose="020B0604020202020204" pitchFamily="34" charset="0"/>
              <a:buChar char="•"/>
              <a:defRPr/>
            </a:pP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当横滚值大于</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5</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小于</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90</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时，遥控端好搭</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处于向右旋转状态，点阵屏显示右前方箭头，表示小车向右前方行驶，无线发送数字</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2</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marL="742950" lvl="1" indent="-285750" defTabSz="1217930">
              <a:lnSpc>
                <a:spcPct val="200000"/>
              </a:lnSpc>
              <a:buFont typeface="Arial" panose="020B0604020202020204" pitchFamily="34" charset="0"/>
              <a:buChar char="•"/>
              <a:defRPr/>
            </a:pP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当旋转值大于</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-90</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小于</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-5</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时，遥控端好搭</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处于向前旋转状态，点阵屏显示前进箭头，表示小车向前方行驶，无线通发送数字</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3</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endParaRPr>
          </a:p>
          <a:p>
            <a:pPr marL="742950" lvl="1" indent="-285750" defTabSz="1217930">
              <a:lnSpc>
                <a:spcPct val="200000"/>
              </a:lnSpc>
              <a:buFont typeface="Arial" panose="020B0604020202020204" pitchFamily="34" charset="0"/>
              <a:buChar char="•"/>
              <a:defRPr/>
            </a:pP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当旋转值大于</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5</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小于</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90</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时，遥控端好搭</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Bit</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处于向后旋转状态，点阵屏显示后退箭头，表示小车后退行驶，无线发送数字</a:t>
            </a:r>
            <a:r>
              <a:rPr lang="en-US" altLang="zh-CN"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zh-CN" altLang="en-US" sz="12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Rectangle 4"/>
          <p:cNvSpPr>
            <a:spLocks noChangeArrowheads="1"/>
          </p:cNvSpPr>
          <p:nvPr/>
        </p:nvSpPr>
        <p:spPr bwMode="auto">
          <a:xfrm>
            <a:off x="0" y="102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824725" y="1160977"/>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9" name="文本框 8"/>
          <p:cNvSpPr txBox="1"/>
          <p:nvPr/>
        </p:nvSpPr>
        <p:spPr>
          <a:xfrm>
            <a:off x="1080076" y="1160976"/>
            <a:ext cx="440216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rPr>
              <a:t>编写遥控好搭</a:t>
            </a:r>
            <a:r>
              <a:rPr kumimoji="0" lang="en-US" altLang="zh-CN"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rPr>
              <a:t>bit</a:t>
            </a:r>
            <a:r>
              <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rPr>
              <a:t>端程序</a:t>
            </a:r>
            <a:endParaRPr kumimoji="0" lang="zh-CN" altLang="en-US" sz="3200" b="0" i="0" u="none" strike="noStrike" kern="1200" cap="none" spc="0"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endParaRPr>
          </a:p>
        </p:txBody>
      </p:sp>
      <p:sp>
        <p:nvSpPr>
          <p:cNvPr id="14" name="文本框 13"/>
          <p:cNvSpPr txBox="1"/>
          <p:nvPr/>
        </p:nvSpPr>
        <p:spPr>
          <a:xfrm>
            <a:off x="4139818" y="3979877"/>
            <a:ext cx="1825597"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sz="2400" b="0" i="0" u="none" strike="noStrike" kern="1200" cap="none" spc="0" normalizeH="0" baseline="0" noProof="0" dirty="0">
                <a:ln>
                  <a:noFill/>
                </a:ln>
                <a:solidFill>
                  <a:prstClr val="white"/>
                </a:solidFill>
                <a:effectLst/>
                <a:uLnTx/>
                <a:uFillTx/>
                <a:latin typeface="字魂58号-创中黑" panose="00000500000000000000" pitchFamily="2" charset="-122"/>
                <a:ea typeface="字魂58号-创中黑" panose="00000500000000000000" pitchFamily="2" charset="-122"/>
                <a:cs typeface="+mn-cs"/>
              </a:rPr>
              <a:t>WORKING</a:t>
            </a:r>
            <a:endParaRPr kumimoji="0" lang="en-US" sz="2400" b="0" i="0" u="none" strike="noStrike" kern="1200" cap="none" spc="0" normalizeH="0" baseline="0" noProof="0" dirty="0">
              <a:ln>
                <a:noFill/>
              </a:ln>
              <a:solidFill>
                <a:prstClr val="white"/>
              </a:solidFill>
              <a:effectLst/>
              <a:uLnTx/>
              <a:uFillTx/>
              <a:latin typeface="字魂58号-创中黑" panose="00000500000000000000" pitchFamily="2" charset="-122"/>
              <a:ea typeface="字魂58号-创中黑" panose="00000500000000000000" pitchFamily="2" charset="-122"/>
              <a:cs typeface="+mn-cs"/>
            </a:endParaRPr>
          </a:p>
        </p:txBody>
      </p:sp>
      <p:sp>
        <p:nvSpPr>
          <p:cNvPr id="15" name="矩形 14"/>
          <p:cNvSpPr/>
          <p:nvPr/>
        </p:nvSpPr>
        <p:spPr>
          <a:xfrm>
            <a:off x="4375471" y="271735"/>
            <a:ext cx="3441057" cy="561692"/>
          </a:xfrm>
          <a:prstGeom prst="rect">
            <a:avLst/>
          </a:prstGeom>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ea"/>
                <a:sym typeface="+mn-lt"/>
              </a:rPr>
              <a:t>作品制作</a:t>
            </a:r>
            <a:endParaRPr kumimoji="0" sz="3200" b="0" i="0" u="none" strike="noStrike" kern="1200" cap="none" spc="225" normalizeH="0" baseline="0" noProof="0" dirty="0">
              <a:ln>
                <a:noFill/>
              </a:ln>
              <a:solidFill>
                <a:prstClr val="black">
                  <a:lumMod val="75000"/>
                  <a:lumOff val="25000"/>
                </a:prstClr>
              </a:solidFill>
              <a:effectLst/>
              <a:uLnTx/>
              <a:uFillTx/>
              <a:latin typeface="字魂58号-创中黑" panose="00000500000000000000" pitchFamily="2" charset="-122"/>
              <a:ea typeface="字魂58号-创中黑" panose="00000500000000000000" pitchFamily="2" charset="-122"/>
              <a:cs typeface="+mn-cs"/>
              <a:sym typeface="+mn-lt"/>
            </a:endParaRPr>
          </a:p>
        </p:txBody>
      </p:sp>
      <p:cxnSp>
        <p:nvCxnSpPr>
          <p:cNvPr id="16" name="直接连接符 15"/>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Rectangle 4"/>
          <p:cNvSpPr>
            <a:spLocks noChangeArrowheads="1"/>
          </p:cNvSpPr>
          <p:nvPr/>
        </p:nvSpPr>
        <p:spPr bwMode="auto">
          <a:xfrm>
            <a:off x="0" y="102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pic>
        <p:nvPicPr>
          <p:cNvPr id="512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844599" y="1297585"/>
            <a:ext cx="5419795" cy="553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p="http://schemas.openxmlformats.org/presentationml/2006/main">
  <p:tag name="ISPRING_PRESENTATION_TITLE" val="年终工作总结"/>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2250</Words>
  <Application>WPS 演示</Application>
  <PresentationFormat>宽屏</PresentationFormat>
  <Paragraphs>147</Paragraphs>
  <Slides>13</Slides>
  <Notes>13</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13</vt:i4>
      </vt:variant>
    </vt:vector>
  </HeadingPairs>
  <TitlesOfParts>
    <vt:vector size="31" baseType="lpstr">
      <vt:lpstr>Arial</vt:lpstr>
      <vt:lpstr>宋体</vt:lpstr>
      <vt:lpstr>Wingdings</vt:lpstr>
      <vt:lpstr>包图粗朗体</vt:lpstr>
      <vt:lpstr>字魂59号-创粗黑</vt:lpstr>
      <vt:lpstr>字魂58号-创中黑</vt:lpstr>
      <vt:lpstr>字体视界-简圆体</vt:lpstr>
      <vt:lpstr>黑体</vt:lpstr>
      <vt:lpstr>思源黑体</vt:lpstr>
      <vt:lpstr>Gill Sans</vt:lpstr>
      <vt:lpstr>等线</vt:lpstr>
      <vt:lpstr>Times New Roman</vt:lpstr>
      <vt:lpstr>Segoe UI Light</vt:lpstr>
      <vt:lpstr>微软雅黑</vt:lpstr>
      <vt:lpstr>Arial Unicode MS</vt:lpstr>
      <vt:lpstr>等线 Light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starl</cp:lastModifiedBy>
  <cp:revision>162</cp:revision>
  <dcterms:created xsi:type="dcterms:W3CDTF">2019-07-04T08:14:00Z</dcterms:created>
  <dcterms:modified xsi:type="dcterms:W3CDTF">2020-04-22T05:58:35Z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