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324" r:id="rId5"/>
    <p:sldId id="326" r:id="rId6"/>
    <p:sldId id="348" r:id="rId7"/>
    <p:sldId id="360" r:id="rId8"/>
    <p:sldId id="355" r:id="rId9"/>
    <p:sldId id="356" r:id="rId10"/>
    <p:sldId id="350" r:id="rId11"/>
    <p:sldId id="351" r:id="rId12"/>
    <p:sldId id="343" r:id="rId13"/>
    <p:sldId id="330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FF"/>
    <a:srgbClr val="BCA890"/>
    <a:srgbClr val="66676C"/>
    <a:srgbClr val="B1172E"/>
    <a:srgbClr val="FEF19F"/>
    <a:srgbClr val="FEF6B0"/>
    <a:srgbClr val="FDD195"/>
    <a:srgbClr val="F7BE5D"/>
    <a:srgbClr val="F59945"/>
    <a:srgbClr val="EF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25980" y="1684020"/>
            <a:ext cx="6438265" cy="4244340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126615" y="890270"/>
            <a:ext cx="7094220" cy="5038090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986915" y="3206115"/>
            <a:ext cx="7105015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给小车增加喇叭</a:t>
            </a:r>
            <a:endParaRPr lang="zh-CN" altLang="en-US" sz="7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45745" y="2247521"/>
            <a:ext cx="561804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 err="1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Cute:Bit</a:t>
            </a:r>
            <a:endParaRPr lang="en-US"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24326" y="5173980"/>
            <a:ext cx="906017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Q</a:t>
            </a:r>
            <a:r>
              <a:rPr lang="zh-CN" altLang="en-US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比特</a:t>
            </a:r>
            <a:endParaRPr lang="zh-CN" altLang="en-US" sz="2000" dirty="0">
              <a:solidFill>
                <a:srgbClr val="66676C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字体视界-简圆体" panose="0201060103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96" y="47390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拓展与思考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A_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2" y="1556017"/>
            <a:ext cx="3744809" cy="37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8"/>
          <p:cNvSpPr/>
          <p:nvPr/>
        </p:nvSpPr>
        <p:spPr>
          <a:xfrm>
            <a:off x="4375677" y="1858219"/>
            <a:ext cx="7220066" cy="33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网上搜索下载你喜欢的乐谱，根据乐谱编写程序，结合前面所学的内容，如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RGB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模块等，让小车行走时色彩斑斓和以及载歌载舞。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我打算使用的传感器有：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______________________________________________________________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我想要实现的功能：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___________________________________________________________________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我的小车的亮点：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____________________________________________________________________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586037" y="889780"/>
            <a:ext cx="6635093" cy="5038387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THANKS</a:t>
            </a:r>
            <a:endParaRPr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6037" y="3206363"/>
            <a:ext cx="6506508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谢谢观看</a:t>
            </a:r>
            <a:endParaRPr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96" y="47390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76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H="1" flipV="1">
            <a:off x="-1016074" y="1892771"/>
            <a:ext cx="6845122" cy="3059574"/>
            <a:chOff x="-1" y="889780"/>
            <a:chExt cx="12192000" cy="5049480"/>
          </a:xfrm>
        </p:grpSpPr>
        <p:grpSp>
          <p:nvGrpSpPr>
            <p:cNvPr id="8" name="组合 7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-1" y="2389944"/>
              <a:ext cx="12192000" cy="255353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 flipV="1">
              <a:off x="2586037" y="889780"/>
              <a:ext cx="6635093" cy="5038387"/>
              <a:chOff x="5261388" y="519244"/>
              <a:chExt cx="5439954" cy="413085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173889" y="2431192"/>
            <a:ext cx="2133221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课程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思路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323" y="1550658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81648" y="3729367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6935" y="1145931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01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4676" y="1069768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情景描述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4137" y="2426299"/>
            <a:ext cx="70448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02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82276" y="235676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知识与概念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85573" y="3771797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03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04777" y="371950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作品制作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04522" y="5230698"/>
            <a:ext cx="72916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04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4397" y="5104949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拓展与思考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4847623" y="1069293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4870322" y="2426299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4906673" y="3774356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4977167" y="5249484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8888283" y="2443219"/>
            <a:ext cx="2735100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模块学习   声音与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调频率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指令学习   硬件连接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733935" y="3742209"/>
            <a:ext cx="3297704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编写第一小节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让小车载歌载舞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情景描述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1365160" y="1568216"/>
            <a:ext cx="9461677" cy="88907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有趣的小车除了具备直线、转弯、亮灯等功能以外，还可以拥有报警、载歌载舞的特技，本节课，让我们使用蜂鸣器给小车添加声音，让小车载歌载舞。本节课以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两只老虎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为例编写程序。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2050" name="图片 8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11" y="3047604"/>
            <a:ext cx="47053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模块学习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5349" y="1705237"/>
            <a:ext cx="7123611" cy="393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蜂鸣器模块是一种能够发出指定频率声音的装置，由于结构简单、使用方便，因此在电子产品中应用非常广泛。      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声音是由物体振动产生的声波。它有三个主观属性：音量、音调和音色。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音量指人耳感受到的声音强弱，也叫做“响度”；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音调指人耳能分辨一个声音调子的高低程度，主要由声音的频率决定；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音色指声音振动频率的特性，不同的物体由于材料、结构不同，发声时的振动频率特性不同，就会产生不同音色的声音。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对于蜂鸣器来说：驱动电流决定了所发声音的音量，驱动电流固定，所以音量固定；工作频率决定了所发声音的音调；它的内部结构与发声原理决定了所发声音的音色。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当我们使用好搭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编程界面音乐类别指令下的指令编写音乐程序时，需要将蜂鸣器接在“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P0”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端口。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8" y="3070180"/>
            <a:ext cx="1190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374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声音频率与</a:t>
            </a: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调音符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3689" y="1992272"/>
            <a:ext cx="9701350" cy="38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声音的音调与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C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调的音符有如下表所示的对应关系，可以参照这张表，编写一段能够演奏一个你最喜欢音符的程序脚本。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字魂58号-创中黑" panose="00000500000000000000" pitchFamily="2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683723" y="2944028"/>
          <a:ext cx="4615547" cy="23375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7687"/>
                <a:gridCol w="541992"/>
                <a:gridCol w="541992"/>
                <a:gridCol w="541992"/>
                <a:gridCol w="541992"/>
                <a:gridCol w="541992"/>
                <a:gridCol w="541992"/>
                <a:gridCol w="545908"/>
              </a:tblGrid>
              <a:tr h="299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C</a:t>
                      </a:r>
                      <a:r>
                        <a:rPr lang="zh-CN" sz="1050" kern="100">
                          <a:effectLst/>
                        </a:rPr>
                        <a:t>调音符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4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7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6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音调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低</a:t>
                      </a:r>
                      <a:r>
                        <a:rPr lang="en-US" sz="1050" kern="100" dirty="0">
                          <a:effectLst/>
                        </a:rPr>
                        <a:t>C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低</a:t>
                      </a:r>
                      <a:r>
                        <a:rPr lang="en-US" sz="1050" kern="100">
                          <a:effectLst/>
                        </a:rPr>
                        <a:t>D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低</a:t>
                      </a:r>
                      <a:r>
                        <a:rPr lang="en-US" sz="1050" kern="100">
                          <a:effectLst/>
                        </a:rPr>
                        <a:t>E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低</a:t>
                      </a:r>
                      <a:r>
                        <a:rPr lang="en-US" sz="1050" kern="100">
                          <a:effectLst/>
                        </a:rPr>
                        <a:t>F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低</a:t>
                      </a:r>
                      <a:r>
                        <a:rPr lang="en-US" sz="1050" kern="100">
                          <a:effectLst/>
                        </a:rPr>
                        <a:t>G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低</a:t>
                      </a:r>
                      <a:r>
                        <a:rPr lang="en-US" sz="1050" kern="100">
                          <a:effectLst/>
                        </a:rPr>
                        <a:t>A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低</a:t>
                      </a:r>
                      <a:r>
                        <a:rPr lang="en-US" sz="1050" kern="100">
                          <a:effectLst/>
                        </a:rPr>
                        <a:t>B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C</a:t>
                      </a:r>
                      <a:r>
                        <a:rPr lang="zh-CN" sz="1050" kern="100">
                          <a:effectLst/>
                        </a:rPr>
                        <a:t>调音符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7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音调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中</a:t>
                      </a:r>
                      <a:r>
                        <a:rPr lang="en-US" sz="1050" kern="100">
                          <a:effectLst/>
                        </a:rPr>
                        <a:t>C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中</a:t>
                      </a:r>
                      <a:r>
                        <a:rPr lang="en-US" sz="1050" kern="100">
                          <a:effectLst/>
                        </a:rPr>
                        <a:t>D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中</a:t>
                      </a:r>
                      <a:r>
                        <a:rPr lang="en-US" sz="1050" kern="100">
                          <a:effectLst/>
                        </a:rPr>
                        <a:t>E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中</a:t>
                      </a:r>
                      <a:r>
                        <a:rPr lang="en-US" sz="1050" kern="100">
                          <a:effectLst/>
                        </a:rPr>
                        <a:t>F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中</a:t>
                      </a:r>
                      <a:r>
                        <a:rPr lang="en-US" sz="1050" kern="100">
                          <a:effectLst/>
                        </a:rPr>
                        <a:t>G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中</a:t>
                      </a:r>
                      <a:r>
                        <a:rPr lang="en-US" sz="1050" kern="100">
                          <a:effectLst/>
                        </a:rPr>
                        <a:t>A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中</a:t>
                      </a:r>
                      <a:r>
                        <a:rPr lang="en-US" sz="1050" kern="100">
                          <a:effectLst/>
                        </a:rPr>
                        <a:t>B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C</a:t>
                      </a:r>
                      <a:r>
                        <a:rPr lang="zh-CN" sz="1050" kern="100">
                          <a:effectLst/>
                        </a:rPr>
                        <a:t>调音符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1(</a:t>
                      </a:r>
                      <a:r>
                        <a:rPr lang="en-US" sz="500" kern="100">
                          <a:effectLst/>
                        </a:rPr>
                        <a:t>•</a:t>
                      </a:r>
                      <a:r>
                        <a:rPr lang="en-US" sz="1050" kern="100">
                          <a:effectLst/>
                        </a:rPr>
                        <a:t>)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2(</a:t>
                      </a:r>
                      <a:r>
                        <a:rPr lang="en-US" sz="500" kern="100">
                          <a:effectLst/>
                        </a:rPr>
                        <a:t>•</a:t>
                      </a:r>
                      <a:r>
                        <a:rPr lang="en-US" sz="1050" kern="100">
                          <a:effectLst/>
                        </a:rPr>
                        <a:t>)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3(</a:t>
                      </a:r>
                      <a:r>
                        <a:rPr lang="en-US" sz="500" kern="100">
                          <a:effectLst/>
                        </a:rPr>
                        <a:t>•</a:t>
                      </a:r>
                      <a:r>
                        <a:rPr lang="en-US" sz="1050" kern="100">
                          <a:effectLst/>
                        </a:rPr>
                        <a:t>)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4(</a:t>
                      </a:r>
                      <a:r>
                        <a:rPr lang="en-US" sz="500" kern="100">
                          <a:effectLst/>
                        </a:rPr>
                        <a:t>•</a:t>
                      </a:r>
                      <a:r>
                        <a:rPr lang="en-US" sz="1050" kern="100">
                          <a:effectLst/>
                        </a:rPr>
                        <a:t>)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5(</a:t>
                      </a:r>
                      <a:r>
                        <a:rPr lang="en-US" sz="500" kern="100">
                          <a:effectLst/>
                        </a:rPr>
                        <a:t>•</a:t>
                      </a:r>
                      <a:r>
                        <a:rPr lang="en-US" sz="1050" kern="100">
                          <a:effectLst/>
                        </a:rPr>
                        <a:t>)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6(</a:t>
                      </a:r>
                      <a:r>
                        <a:rPr lang="en-US" sz="500" kern="100">
                          <a:effectLst/>
                        </a:rPr>
                        <a:t>•</a:t>
                      </a:r>
                      <a:r>
                        <a:rPr lang="en-US" sz="1050" kern="100">
                          <a:effectLst/>
                        </a:rPr>
                        <a:t>)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7(</a:t>
                      </a:r>
                      <a:r>
                        <a:rPr lang="en-US" sz="500" kern="100">
                          <a:effectLst/>
                        </a:rPr>
                        <a:t>•</a:t>
                      </a:r>
                      <a:r>
                        <a:rPr lang="en-US" sz="1050" kern="100">
                          <a:effectLst/>
                        </a:rPr>
                        <a:t>)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音调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高</a:t>
                      </a:r>
                      <a:r>
                        <a:rPr lang="en-US" sz="1050" kern="100">
                          <a:effectLst/>
                        </a:rPr>
                        <a:t>C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高</a:t>
                      </a:r>
                      <a:r>
                        <a:rPr lang="en-US" sz="1050" kern="100">
                          <a:effectLst/>
                        </a:rPr>
                        <a:t>D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高</a:t>
                      </a:r>
                      <a:r>
                        <a:rPr lang="en-US" sz="1050" kern="100">
                          <a:effectLst/>
                        </a:rPr>
                        <a:t>E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高</a:t>
                      </a:r>
                      <a:r>
                        <a:rPr lang="en-US" sz="1050" kern="100">
                          <a:effectLst/>
                        </a:rPr>
                        <a:t>F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高</a:t>
                      </a:r>
                      <a:r>
                        <a:rPr lang="en-US" sz="1050" kern="100" dirty="0">
                          <a:effectLst/>
                        </a:rPr>
                        <a:t>G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高</a:t>
                      </a:r>
                      <a:r>
                        <a:rPr lang="en-US" sz="1050" kern="100">
                          <a:effectLst/>
                        </a:rPr>
                        <a:t>A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高</a:t>
                      </a:r>
                      <a:r>
                        <a:rPr lang="en-US" sz="1050" kern="100" dirty="0">
                          <a:effectLst/>
                        </a:rPr>
                        <a:t>B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4160117" y="1969302"/>
            <a:ext cx="7271657" cy="106989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”播放音调持续节拍”指令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这个指令属于“音乐”指令类别，使用这个指令可以设置蜂鸣器播放声音的音调和节拍，即播放一段时间的音调。有两个参数，一个参数是选择音调，一个是选择节拍。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指令学习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4160118" y="4866512"/>
            <a:ext cx="7374890" cy="7467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“暂停播放节拍”指令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这个指令属于“音乐”指令类别，使用这个指令可以暂停音乐播放的时间为多少个节拍，默认参数是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节拍，可以根据需要修改节拍，设置暂停的时间。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4160118" y="3399391"/>
            <a:ext cx="7271658" cy="7467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“播放铃音”指令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这个指令属于“音乐”指令类别，使用这个指令可以让蜂鸣器持续播放某一音调，参数默认是“中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C”,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可以根据自己的需要选择音调。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5122" name="图片 8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8" y="2228825"/>
            <a:ext cx="29527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53" y="3434069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53" y="5041215"/>
            <a:ext cx="1838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硬件连接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5646" y="17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4444" y="1953888"/>
            <a:ext cx="2597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将蜂鸣器模块连接在“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P0”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端口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873625" y="26526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873625" y="22616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4109574" y="2261664"/>
            <a:ext cx="3497725" cy="39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1.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编写第一小节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659421" y="1910603"/>
            <a:ext cx="9724057" cy="134689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要让蜂鸣器演奏音符，可以在“无线循环”指令中，使用”播放音调持续节拍”指令。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修改指令的参数，我们来设置“两只老虎“歌曲的第一个音调，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C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调音符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对应音调是中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C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，我们设置最短的一个节拍为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1/2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。让蜂鸣器演奏“两只老虎”第一句“两只老虎”，要让蜂鸣器演奏多个音符，每个音符都应该使用“播放音调持续节拍”指令，修改参数音调和节拍，如下图所示就是演奏第一句歌曲的程序。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146" name="图片 9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39" y="3422346"/>
            <a:ext cx="4935614" cy="253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2.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让小车载歌载舞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81975" y="1745751"/>
            <a:ext cx="9724057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小车演奏</a:t>
            </a:r>
            <a:r>
              <a:rPr lang="en-US" altLang="zh-CN" sz="1400" u="sng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1  2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节拍时，朝左前方行驶，演奏</a:t>
            </a:r>
            <a:r>
              <a:rPr lang="en-US" altLang="zh-CN" sz="1400" u="sng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3  1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节拍时，往右前方行驶，如此重复小车就可以载歌载舞了。在上面程序的基础上加上电机转动指令，让小车动起来。程序如下图所示：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96" y="2404790"/>
            <a:ext cx="49339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7368967" y="2527980"/>
            <a:ext cx="3860568" cy="75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试一试：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根据整首乐谱，编写完整程序，让小车以多种舞姿载歌载物，如“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S”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型、“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O”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型等。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1650</Words>
  <Application>WPS 演示</Application>
  <PresentationFormat>宽屏</PresentationFormat>
  <Paragraphs>200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字魂59号-创粗黑</vt:lpstr>
      <vt:lpstr>黑体</vt:lpstr>
      <vt:lpstr>包图粗朗体</vt:lpstr>
      <vt:lpstr>字魂58号-创中黑</vt:lpstr>
      <vt:lpstr>字体视界-简圆体</vt:lpstr>
      <vt:lpstr>思源黑体</vt:lpstr>
      <vt:lpstr>Gill Sans</vt:lpstr>
      <vt:lpstr>等线</vt:lpstr>
      <vt:lpstr>Times New Roman</vt:lpstr>
      <vt:lpstr>Segoe UI Light</vt:lpstr>
      <vt:lpstr>微软雅黑</vt:lpstr>
      <vt:lpstr>Arial Unicode MS</vt:lpstr>
      <vt:lpstr>等线 Light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160</cp:revision>
  <dcterms:created xsi:type="dcterms:W3CDTF">2019-07-04T08:14:00Z</dcterms:created>
  <dcterms:modified xsi:type="dcterms:W3CDTF">2020-04-24T02:45:35Z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