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5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314" r:id="rId2"/>
    <p:sldId id="2316" r:id="rId3"/>
    <p:sldId id="2326" r:id="rId4"/>
    <p:sldId id="1489" r:id="rId5"/>
    <p:sldId id="2322" r:id="rId6"/>
    <p:sldId id="2329" r:id="rId7"/>
    <p:sldId id="2323" r:id="rId8"/>
    <p:sldId id="2327" r:id="rId9"/>
    <p:sldId id="2325" r:id="rId10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505F2C04-C923-438B-8C0F-E0CD2BADF298}">
      <wppc:fontMiss xmlns:wppc="http://www.wps.cn/officeDocument/PresentationCustomData" xmlns="" type="true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8"/>
    <p:restoredTop sz="96318" autoAdjust="0"/>
  </p:normalViewPr>
  <p:slideViewPr>
    <p:cSldViewPr snapToGrid="0">
      <p:cViewPr varScale="1">
        <p:scale>
          <a:sx n="86" d="100"/>
          <a:sy n="86" d="100"/>
        </p:scale>
        <p:origin x="6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33F80-539D-4707-9841-183974CC1F85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A775D-D46C-46CC-AD07-85213D52E0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4016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BA338-C754-4EDE-B0F7-9C541DAB2653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962107" y="3746763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600" dirty="0">
                <a:gradFill>
                  <a:gsLst>
                    <a:gs pos="0">
                      <a:schemeClr val="accent1"/>
                    </a:gs>
                    <a:gs pos="43000">
                      <a:schemeClr val="accent2"/>
                    </a:gs>
                  </a:gsLst>
                  <a:lin ang="10800000" scaled="1"/>
                </a:gradFill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969584" y="2291585"/>
            <a:ext cx="5690172" cy="1014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  </a:t>
            </a:r>
            <a:r>
              <a:rPr lang="zh-CN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好搭酷</a:t>
            </a:r>
            <a:r>
              <a:rPr lang="en-US" altLang="zh-CN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Nano</a:t>
            </a:r>
            <a:r>
              <a:rPr lang="zh-CN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微课</a:t>
            </a:r>
          </a:p>
        </p:txBody>
      </p:sp>
      <p:sp>
        <p:nvSpPr>
          <p:cNvPr id="10" name="PA-文本框 6"/>
          <p:cNvSpPr txBox="1"/>
          <p:nvPr>
            <p:custDataLst>
              <p:tags r:id="rId2"/>
            </p:custDataLst>
          </p:nvPr>
        </p:nvSpPr>
        <p:spPr>
          <a:xfrm>
            <a:off x="2010484" y="3368804"/>
            <a:ext cx="6537168" cy="584775"/>
          </a:xfrm>
          <a:prstGeom prst="rect">
            <a:avLst/>
          </a:prstGeom>
          <a:solidFill>
            <a:schemeClr val="tx1">
              <a:alpha val="0"/>
            </a:schemeClr>
          </a:solidFill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800">
                <a:solidFill>
                  <a:schemeClr val="bg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defRPr>
            </a:lvl1pPr>
          </a:lstStyle>
          <a:p>
            <a:pPr algn="dist"/>
            <a:r>
              <a:rPr lang="zh-CN" altLang="en-US" sz="3200" spc="300" dirty="0">
                <a:solidFill>
                  <a:schemeClr val="accent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好好搭搭在线</a:t>
            </a:r>
            <a:endParaRPr lang="en-US" altLang="zh-CN" sz="3200" spc="300" dirty="0">
              <a:solidFill>
                <a:schemeClr val="accent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13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"/>
          <p:cNvSpPr/>
          <p:nvPr/>
        </p:nvSpPr>
        <p:spPr bwMode="auto">
          <a:xfrm>
            <a:off x="5935844" y="472698"/>
            <a:ext cx="6256156" cy="6385302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" name="矩形 13"/>
          <p:cNvSpPr/>
          <p:nvPr/>
        </p:nvSpPr>
        <p:spPr>
          <a:xfrm>
            <a:off x="0" y="1815548"/>
            <a:ext cx="12192000" cy="3783496"/>
          </a:xfrm>
          <a:prstGeom prst="rect">
            <a:avLst/>
          </a:prstGeom>
          <a:blipFill>
            <a:blip r:embed="rId3"/>
            <a:stretch>
              <a:fillRect t="-57242" b="-5724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矩形 12"/>
          <p:cNvSpPr/>
          <p:nvPr/>
        </p:nvSpPr>
        <p:spPr>
          <a:xfrm>
            <a:off x="0" y="1815548"/>
            <a:ext cx="12192000" cy="3783496"/>
          </a:xfrm>
          <a:prstGeom prst="rect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4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318096" y="2611830"/>
            <a:ext cx="2381772" cy="2190931"/>
            <a:chOff x="1470701" y="1821913"/>
            <a:chExt cx="3820826" cy="3607097"/>
          </a:xfrm>
        </p:grpSpPr>
        <p:sp>
          <p:nvSpPr>
            <p:cNvPr id="8" name="矩形 1"/>
            <p:cNvSpPr/>
            <p:nvPr/>
          </p:nvSpPr>
          <p:spPr>
            <a:xfrm>
              <a:off x="1470701" y="1821913"/>
              <a:ext cx="3820826" cy="3607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9" name="矩形 3"/>
            <p:cNvSpPr/>
            <p:nvPr/>
          </p:nvSpPr>
          <p:spPr>
            <a:xfrm>
              <a:off x="1470701" y="4952492"/>
              <a:ext cx="1339401" cy="47651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0" name="矩形 4"/>
            <p:cNvSpPr/>
            <p:nvPr/>
          </p:nvSpPr>
          <p:spPr>
            <a:xfrm>
              <a:off x="2810101" y="4952492"/>
              <a:ext cx="1566931" cy="4765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1" name="文本框 15"/>
            <p:cNvSpPr txBox="1"/>
            <p:nvPr/>
          </p:nvSpPr>
          <p:spPr>
            <a:xfrm>
              <a:off x="2019199" y="2196421"/>
              <a:ext cx="2723828" cy="2381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4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好好搭搭</a:t>
              </a:r>
              <a:endParaRPr kumimoji="0" lang="zh-CN" altLang="en-US" sz="48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14" name="文本框 17"/>
          <p:cNvSpPr txBox="1"/>
          <p:nvPr/>
        </p:nvSpPr>
        <p:spPr>
          <a:xfrm>
            <a:off x="5301839" y="3384130"/>
            <a:ext cx="5333873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4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让</a:t>
            </a:r>
            <a:r>
              <a:rPr lang="en-US" altLang="zh-CN" sz="4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LED</a:t>
            </a:r>
            <a:r>
              <a:rPr lang="zh-CN" altLang="en-US" sz="4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灯闪烁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9"/>
          <p:cNvSpPr/>
          <p:nvPr/>
        </p:nvSpPr>
        <p:spPr bwMode="auto">
          <a:xfrm>
            <a:off x="9554817" y="4268122"/>
            <a:ext cx="2637181" cy="2589877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0" y="0"/>
            <a:ext cx="10266691" cy="6858000"/>
            <a:chOff x="0" y="0"/>
            <a:chExt cx="10266691" cy="6858000"/>
          </a:xfrm>
        </p:grpSpPr>
        <p:sp>
          <p:nvSpPr>
            <p:cNvPr id="26" name="Freeform 9"/>
            <p:cNvSpPr/>
            <p:nvPr/>
          </p:nvSpPr>
          <p:spPr bwMode="auto">
            <a:xfrm rot="10800000">
              <a:off x="3550508" y="3175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dist"/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0" y="0"/>
              <a:ext cx="3550508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7" name="íślîḑê"/>
          <p:cNvGrpSpPr/>
          <p:nvPr/>
        </p:nvGrpSpPr>
        <p:grpSpPr>
          <a:xfrm>
            <a:off x="5014984" y="1216132"/>
            <a:ext cx="4539832" cy="776637"/>
            <a:chOff x="2034026" y="1655335"/>
            <a:chExt cx="3649632" cy="624349"/>
          </a:xfrm>
        </p:grpSpPr>
        <p:sp>
          <p:nvSpPr>
            <p:cNvPr id="21" name="ïş1îḓê"/>
            <p:cNvSpPr/>
            <p:nvPr/>
          </p:nvSpPr>
          <p:spPr>
            <a:xfrm>
              <a:off x="2034026" y="1655335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01</a:t>
              </a:r>
            </a:p>
          </p:txBody>
        </p:sp>
        <p:sp>
          <p:nvSpPr>
            <p:cNvPr id="22" name="ïṣḷîḓe"/>
            <p:cNvSpPr/>
            <p:nvPr/>
          </p:nvSpPr>
          <p:spPr bwMode="auto">
            <a:xfrm>
              <a:off x="2763152" y="1670076"/>
              <a:ext cx="2920506" cy="558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基础知识</a:t>
              </a:r>
              <a:endParaRPr lang="en-US" altLang="zh-CN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8" name="ïslidé"/>
          <p:cNvGrpSpPr/>
          <p:nvPr/>
        </p:nvGrpSpPr>
        <p:grpSpPr>
          <a:xfrm>
            <a:off x="5014984" y="2292786"/>
            <a:ext cx="4539831" cy="776637"/>
            <a:chOff x="2034026" y="2490855"/>
            <a:chExt cx="3649631" cy="624349"/>
          </a:xfrm>
        </p:grpSpPr>
        <p:sp>
          <p:nvSpPr>
            <p:cNvPr id="19" name="išḻíḋê"/>
            <p:cNvSpPr/>
            <p:nvPr/>
          </p:nvSpPr>
          <p:spPr>
            <a:xfrm>
              <a:off x="2034026" y="2490855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02</a:t>
              </a:r>
            </a:p>
          </p:txBody>
        </p:sp>
        <p:sp>
          <p:nvSpPr>
            <p:cNvPr id="20" name="ïSľíḑe"/>
            <p:cNvSpPr/>
            <p:nvPr/>
          </p:nvSpPr>
          <p:spPr bwMode="auto">
            <a:xfrm>
              <a:off x="2763151" y="2630807"/>
              <a:ext cx="2920506" cy="480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指令学习</a:t>
              </a:r>
            </a:p>
          </p:txBody>
        </p:sp>
      </p:grpSp>
      <p:grpSp>
        <p:nvGrpSpPr>
          <p:cNvPr id="9" name="ísļïďe"/>
          <p:cNvGrpSpPr/>
          <p:nvPr/>
        </p:nvGrpSpPr>
        <p:grpSpPr>
          <a:xfrm>
            <a:off x="5060651" y="3364515"/>
            <a:ext cx="4494164" cy="776637"/>
            <a:chOff x="2034026" y="3326376"/>
            <a:chExt cx="3612919" cy="624349"/>
          </a:xfrm>
        </p:grpSpPr>
        <p:sp>
          <p:nvSpPr>
            <p:cNvPr id="17" name="íšḻídè"/>
            <p:cNvSpPr/>
            <p:nvPr/>
          </p:nvSpPr>
          <p:spPr>
            <a:xfrm>
              <a:off x="2034026" y="3326376"/>
              <a:ext cx="624349" cy="624349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03</a:t>
              </a:r>
            </a:p>
          </p:txBody>
        </p:sp>
        <p:sp>
          <p:nvSpPr>
            <p:cNvPr id="18" name="îśļïḑè"/>
            <p:cNvSpPr/>
            <p:nvPr/>
          </p:nvSpPr>
          <p:spPr bwMode="auto">
            <a:xfrm>
              <a:off x="2763151" y="3466328"/>
              <a:ext cx="2883794" cy="480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硬件连接</a:t>
              </a:r>
            </a:p>
          </p:txBody>
        </p:sp>
      </p:grpSp>
      <p:sp>
        <p:nvSpPr>
          <p:cNvPr id="16" name="isļíḋe"/>
          <p:cNvSpPr/>
          <p:nvPr/>
        </p:nvSpPr>
        <p:spPr bwMode="auto">
          <a:xfrm>
            <a:off x="5921953" y="4656367"/>
            <a:ext cx="3562311" cy="658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dist">
              <a:lnSpc>
                <a:spcPct val="120000"/>
              </a:lnSpc>
            </a:pPr>
            <a:r>
              <a:rPr lang="zh-CN" altLang="en-US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程序代码</a:t>
            </a:r>
          </a:p>
        </p:txBody>
      </p:sp>
      <p:cxnSp>
        <p:nvCxnSpPr>
          <p:cNvPr id="11" name="直接连接符 19"/>
          <p:cNvCxnSpPr/>
          <p:nvPr/>
        </p:nvCxnSpPr>
        <p:spPr>
          <a:xfrm>
            <a:off x="6051164" y="2097330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20"/>
          <p:cNvCxnSpPr/>
          <p:nvPr/>
        </p:nvCxnSpPr>
        <p:spPr>
          <a:xfrm>
            <a:off x="6051164" y="3173984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21"/>
          <p:cNvCxnSpPr/>
          <p:nvPr/>
        </p:nvCxnSpPr>
        <p:spPr>
          <a:xfrm>
            <a:off x="6096831" y="4245713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22"/>
          <p:cNvCxnSpPr/>
          <p:nvPr/>
        </p:nvCxnSpPr>
        <p:spPr>
          <a:xfrm>
            <a:off x="6051165" y="5363477"/>
            <a:ext cx="3457984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MH_Others_1"/>
          <p:cNvSpPr txBox="1"/>
          <p:nvPr>
            <p:custDataLst>
              <p:tags r:id="rId1"/>
            </p:custDataLst>
          </p:nvPr>
        </p:nvSpPr>
        <p:spPr>
          <a:xfrm>
            <a:off x="700179" y="2982026"/>
            <a:ext cx="2150150" cy="923290"/>
          </a:xfrm>
          <a:prstGeom prst="rect">
            <a:avLst/>
          </a:prstGeom>
          <a:noFill/>
        </p:spPr>
        <p:txBody>
          <a:bodyPr wrap="square" lIns="108000" tIns="0" rIns="0" bIns="0" rtlCol="0" anchor="ctr" anchorCtr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黑体" panose="02010609060101010101" charset="-122"/>
                <a:ea typeface="黑体" panose="02010609060101010101" charset="-122"/>
                <a:cs typeface="微软雅黑" panose="020B0503020204020204" pitchFamily="34" charset="-122"/>
                <a:sym typeface="思源黑体" panose="020B0500000000000000" pitchFamily="34" charset="-122"/>
              </a:rPr>
              <a:t>目录</a:t>
            </a:r>
          </a:p>
        </p:txBody>
      </p:sp>
      <p:sp>
        <p:nvSpPr>
          <p:cNvPr id="28" name="íšḻídè"/>
          <p:cNvSpPr/>
          <p:nvPr/>
        </p:nvSpPr>
        <p:spPr>
          <a:xfrm>
            <a:off x="5014636" y="4553880"/>
            <a:ext cx="776637" cy="776637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r>
              <a: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04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17780" y="162742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556" y="474297"/>
            <a:ext cx="2158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基础知识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0394" y="474297"/>
            <a:ext cx="365806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1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150620" y="1343025"/>
            <a:ext cx="6189345" cy="2861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LED模块主要实现LED灯的亮度的控制。接收到高电平，LED灯亮起；接收到低电平，LED熄灭。 </a:t>
            </a:r>
          </a:p>
          <a:p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今天我们要介绍的是板载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LED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灯。</a:t>
            </a:r>
          </a:p>
          <a:p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板载的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LED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灯的引脚口在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D13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0520" y="829945"/>
            <a:ext cx="2559050" cy="388747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556" y="474297"/>
            <a:ext cx="2158227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6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指令学习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0394" y="474297"/>
            <a:ext cx="365806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2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4330" y="996267"/>
            <a:ext cx="7150153" cy="1600071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430174" y="4644048"/>
            <a:ext cx="47177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这两条指令在基础功能类别指令中。</a:t>
            </a:r>
          </a:p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输出低则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LED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不亮，输出高则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LED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变亮。</a:t>
            </a:r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id="{AE13A431-AE63-43CD-9F1B-D3CF928E9B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1310" y="2736050"/>
            <a:ext cx="6716184" cy="163323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556" y="474297"/>
            <a:ext cx="2158227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6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指令学习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0394" y="474297"/>
            <a:ext cx="365806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2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9627" y="1006699"/>
            <a:ext cx="4932718" cy="1844278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504953" y="3987818"/>
            <a:ext cx="39579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通过重复进行变亮延时变暗延时的操作，来达到闪烁的目的。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504953" y="5125108"/>
            <a:ext cx="3427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延时时间越短，闪烁的间隔越短，表现出闪烁得越快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EE8F25DA-8393-4E80-8224-FD8D694385A9}"/>
              </a:ext>
            </a:extLst>
          </p:cNvPr>
          <p:cNvSpPr txBox="1"/>
          <p:nvPr/>
        </p:nvSpPr>
        <p:spPr>
          <a:xfrm>
            <a:off x="2504953" y="2840545"/>
            <a:ext cx="3427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这个指令在控制类别指令中。具体效果是延迟</a:t>
            </a:r>
            <a:r>
              <a:rPr lang="en-US" altLang="zh-CN" sz="2000" dirty="0"/>
              <a:t>1000ms.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272806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556" y="474297"/>
            <a:ext cx="2158227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硬件连接</a:t>
            </a:r>
            <a:endParaRPr kumimoji="0" lang="zh-CN" altLang="en-US" sz="2800" b="0" i="0" u="none" strike="noStrike" kern="1200" cap="none" spc="60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0394" y="474297"/>
            <a:ext cx="365806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402715" y="1691640"/>
            <a:ext cx="6311900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我们使用的是板载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LED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灯，只需使用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USB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将电脑和好搭酷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Nano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进行连接，下载程序并运行即可。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-10795" y="8590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556" y="474297"/>
            <a:ext cx="2158227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6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程序代码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0394" y="474297"/>
            <a:ext cx="365806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4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3432" y="0"/>
            <a:ext cx="6127859" cy="553100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-765979" y="2908947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1D9A78"/>
                    </a:gs>
                    <a:gs pos="43000">
                      <a:srgbClr val="8BC145"/>
                    </a:gs>
                  </a:gsLst>
                  <a:lin ang="10800000" scaled="1"/>
                </a:gra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969583" y="2401115"/>
            <a:ext cx="56901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cs"/>
                <a:sym typeface="思源黑体" panose="020B0500000000000000" pitchFamily="34" charset="-122"/>
              </a:rPr>
              <a:t>谢谢观看</a:t>
            </a:r>
          </a:p>
        </p:txBody>
      </p:sp>
      <p:sp>
        <p:nvSpPr>
          <p:cNvPr id="11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SCORM_RATE_QUIZZES" val="0"/>
  <p:tag name="ISPRING_SCORM_PASSING_SCORE" val="0.000000"/>
  <p:tag name="ISPRING_ULTRA_SCORM_COURSE_ID" val="0E1D4189-C6CE-4E0A-8573-37DE6D2BCA26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内容列表"/>
  <p:tag name="ISPRINGCLOUDFOLDERID" val="0"/>
  <p:tag name="ISPRINGCLOUDFOLDERPATH" val="资源库"/>
  <p:tag name="ISPRING_OUTPUT_FOLDER" val="C:\Users\codi\Desktop"/>
  <p:tag name="ISPRING_PRESENTATION_TITLE" val="演示文稿2"/>
  <p:tag name="ISPRING_FIRST_PUBLI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08230036"/>
  <p:tag name="MH_LIBRARY" val="CONTENTS"/>
  <p:tag name="MH_TYPE" val="OTHERS"/>
  <p:tag name="ID" val="55351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210</Words>
  <Application>Microsoft Office PowerPoint</Application>
  <PresentationFormat>宽屏</PresentationFormat>
  <Paragraphs>47</Paragraphs>
  <Slides>9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等线</vt:lpstr>
      <vt:lpstr>黑体</vt:lpstr>
      <vt:lpstr>思源黑体</vt:lpstr>
      <vt:lpstr>微软雅黑</vt:lpstr>
      <vt:lpstr>字魂35号-经典雅黑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thinPad</cp:lastModifiedBy>
  <cp:revision>42</cp:revision>
  <dcterms:created xsi:type="dcterms:W3CDTF">2019-11-11T11:40:00Z</dcterms:created>
  <dcterms:modified xsi:type="dcterms:W3CDTF">2020-04-09T08:44:24Z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2052-11.1.0.9198</vt:lpwstr>
  </property>
</Properties>
</file>