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314" r:id="rId2"/>
    <p:sldId id="2316" r:id="rId3"/>
    <p:sldId id="2326" r:id="rId4"/>
    <p:sldId id="1489" r:id="rId5"/>
    <p:sldId id="2323" r:id="rId6"/>
    <p:sldId id="2325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8"/>
    <p:restoredTop sz="96318" autoAdjust="0"/>
  </p:normalViewPr>
  <p:slideViewPr>
    <p:cSldViewPr snapToGrid="0">
      <p:cViewPr varScale="1">
        <p:scale>
          <a:sx n="96" d="100"/>
          <a:sy n="96" d="100"/>
        </p:scale>
        <p:origin x="252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3F80-539D-4707-9841-183974CC1F85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775D-D46C-46CC-AD07-85213D52E0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A775D-D46C-46CC-AD07-85213D52E0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15A775D-D46C-46CC-AD07-85213D52E0F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A338-C754-4EDE-B0F7-9C541DAB2653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BA338-C754-4EDE-B0F7-9C541DAB2653}" type="datetimeFigureOut">
              <a:rPr lang="zh-CN" altLang="en-US" smtClean="0"/>
              <a:t>2020/4/9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F2F-2341-4894-9DB8-674B4B2A6D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962107" y="3746763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600" dirty="0">
                <a:gradFill>
                  <a:gsLst>
                    <a:gs pos="0">
                      <a:schemeClr val="accent1"/>
                    </a:gs>
                    <a:gs pos="43000">
                      <a:schemeClr val="accent2"/>
                    </a:gs>
                  </a:gsLst>
                  <a:lin ang="108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4" y="2291585"/>
            <a:ext cx="5690172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  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好搭酷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微课</a:t>
            </a:r>
          </a:p>
        </p:txBody>
      </p:sp>
      <p:sp>
        <p:nvSpPr>
          <p:cNvPr id="10" name="PA-文本框 6"/>
          <p:cNvSpPr txBox="1"/>
          <p:nvPr>
            <p:custDataLst>
              <p:tags r:id="rId2"/>
            </p:custDataLst>
          </p:nvPr>
        </p:nvSpPr>
        <p:spPr>
          <a:xfrm>
            <a:off x="2010484" y="3368804"/>
            <a:ext cx="6537168" cy="584775"/>
          </a:xfrm>
          <a:prstGeom prst="rect">
            <a:avLst/>
          </a:prstGeom>
          <a:solidFill>
            <a:schemeClr val="tx1">
              <a:alpha val="0"/>
            </a:schemeClr>
          </a:solidFill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algn="dist"/>
            <a:r>
              <a:rPr lang="zh-CN" altLang="en-US" sz="3200" spc="300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好好搭搭在线</a:t>
            </a:r>
            <a:endParaRPr lang="en-US" altLang="zh-CN" sz="3200" spc="300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  <a:sym typeface="思源黑体" panose="020B0500000000000000" pitchFamily="34" charset="-122"/>
            </a:endParaRPr>
          </a:p>
        </p:txBody>
      </p:sp>
      <p:sp>
        <p:nvSpPr>
          <p:cNvPr id="13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6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37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7" grpId="0"/>
          <p:bldP spid="9" grpId="0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6" presetClass="entr" presetSubtype="37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7" grpId="0"/>
          <p:bldP spid="9" grpId="0"/>
          <p:bldP spid="1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"/>
          <p:cNvSpPr/>
          <p:nvPr/>
        </p:nvSpPr>
        <p:spPr bwMode="auto">
          <a:xfrm>
            <a:off x="5935844" y="472698"/>
            <a:ext cx="6256156" cy="638530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" name="矩形 13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blipFill>
            <a:blip r:embed="rId3"/>
            <a:stretch>
              <a:fillRect t="-57242" b="-5724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0" y="1815548"/>
            <a:ext cx="12192000" cy="3783496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4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18096" y="2611830"/>
            <a:ext cx="2381772" cy="2190931"/>
            <a:chOff x="1470701" y="1821913"/>
            <a:chExt cx="3820826" cy="3607097"/>
          </a:xfrm>
        </p:grpSpPr>
        <p:sp>
          <p:nvSpPr>
            <p:cNvPr id="8" name="矩形 1"/>
            <p:cNvSpPr/>
            <p:nvPr/>
          </p:nvSpPr>
          <p:spPr>
            <a:xfrm>
              <a:off x="1470701" y="1821913"/>
              <a:ext cx="3820826" cy="36070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1470701" y="4952492"/>
              <a:ext cx="1339401" cy="47651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矩形 4"/>
            <p:cNvSpPr/>
            <p:nvPr/>
          </p:nvSpPr>
          <p:spPr>
            <a:xfrm>
              <a:off x="2810101" y="4952492"/>
              <a:ext cx="1566931" cy="4765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1" name="文本框 15"/>
            <p:cNvSpPr txBox="1"/>
            <p:nvPr/>
          </p:nvSpPr>
          <p:spPr>
            <a:xfrm>
              <a:off x="2019199" y="2196421"/>
              <a:ext cx="2723828" cy="2381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好好搭搭</a:t>
              </a: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14" name="文本框 17"/>
          <p:cNvSpPr txBox="1"/>
          <p:nvPr/>
        </p:nvSpPr>
        <p:spPr>
          <a:xfrm>
            <a:off x="5301839" y="3384130"/>
            <a:ext cx="533387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Nano</a:t>
            </a:r>
            <a:r>
              <a:rPr lang="zh-CN" altLang="en-US" sz="4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扩展板的介绍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/>
          <p:cNvSpPr/>
          <p:nvPr/>
        </p:nvSpPr>
        <p:spPr bwMode="auto">
          <a:xfrm>
            <a:off x="9554817" y="4268122"/>
            <a:ext cx="2637181" cy="2589877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0" y="0"/>
            <a:ext cx="10266691" cy="6858000"/>
            <a:chOff x="0" y="0"/>
            <a:chExt cx="10266691" cy="6858000"/>
          </a:xfrm>
        </p:grpSpPr>
        <p:sp>
          <p:nvSpPr>
            <p:cNvPr id="26" name="Freeform 9"/>
            <p:cNvSpPr/>
            <p:nvPr/>
          </p:nvSpPr>
          <p:spPr bwMode="auto">
            <a:xfrm rot="10800000">
              <a:off x="3550508" y="3175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dist"/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0" y="0"/>
              <a:ext cx="3550508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7" name="íślîḑê"/>
          <p:cNvGrpSpPr/>
          <p:nvPr/>
        </p:nvGrpSpPr>
        <p:grpSpPr>
          <a:xfrm>
            <a:off x="5014984" y="1216132"/>
            <a:ext cx="4539832" cy="776637"/>
            <a:chOff x="2034026" y="1655335"/>
            <a:chExt cx="3649632" cy="624349"/>
          </a:xfrm>
        </p:grpSpPr>
        <p:sp>
          <p:nvSpPr>
            <p:cNvPr id="21" name="ïş1îḓê"/>
            <p:cNvSpPr/>
            <p:nvPr/>
          </p:nvSpPr>
          <p:spPr>
            <a:xfrm>
              <a:off x="2034026" y="165533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01</a:t>
              </a:r>
            </a:p>
          </p:txBody>
        </p:sp>
        <p:sp>
          <p:nvSpPr>
            <p:cNvPr id="22" name="ïṣḷîḓe"/>
            <p:cNvSpPr/>
            <p:nvPr/>
          </p:nvSpPr>
          <p:spPr bwMode="auto">
            <a:xfrm>
              <a:off x="2763152" y="1670076"/>
              <a:ext cx="2920506" cy="558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基础知识</a:t>
              </a:r>
              <a:endParaRPr lang="en-US" altLang="zh-CN" sz="3200" spc="1200" dirty="0"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endParaRPr>
            </a:p>
          </p:txBody>
        </p:sp>
      </p:grpSp>
      <p:grpSp>
        <p:nvGrpSpPr>
          <p:cNvPr id="8" name="ïslidé"/>
          <p:cNvGrpSpPr/>
          <p:nvPr/>
        </p:nvGrpSpPr>
        <p:grpSpPr>
          <a:xfrm>
            <a:off x="5014984" y="2292786"/>
            <a:ext cx="4539831" cy="776637"/>
            <a:chOff x="2034026" y="2490855"/>
            <a:chExt cx="3649631" cy="624349"/>
          </a:xfrm>
        </p:grpSpPr>
        <p:sp>
          <p:nvSpPr>
            <p:cNvPr id="19" name="išḻíḋê"/>
            <p:cNvSpPr/>
            <p:nvPr/>
          </p:nvSpPr>
          <p:spPr>
            <a:xfrm>
              <a:off x="2034026" y="2490855"/>
              <a:ext cx="624349" cy="624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02</a:t>
              </a:r>
            </a:p>
          </p:txBody>
        </p:sp>
        <p:sp>
          <p:nvSpPr>
            <p:cNvPr id="20" name="ïSľíḑe"/>
            <p:cNvSpPr/>
            <p:nvPr/>
          </p:nvSpPr>
          <p:spPr bwMode="auto">
            <a:xfrm>
              <a:off x="2763151" y="2630807"/>
              <a:ext cx="2920506" cy="48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>
                <a:lnSpc>
                  <a:spcPct val="120000"/>
                </a:lnSpc>
              </a:pPr>
              <a:r>
                <a:rPr lang="zh-CN" altLang="en-US" sz="3200" spc="1200" dirty="0">
                  <a:latin typeface="黑体" panose="02010609060101010101" charset="-122"/>
                  <a:ea typeface="黑体" panose="02010609060101010101" charset="-122"/>
                  <a:sym typeface="思源黑体" panose="020B0500000000000000" pitchFamily="34" charset="-122"/>
                </a:rPr>
                <a:t>硬件连接</a:t>
              </a:r>
            </a:p>
          </p:txBody>
        </p:sp>
      </p:grpSp>
      <p:cxnSp>
        <p:nvCxnSpPr>
          <p:cNvPr id="11" name="直接连接符 19"/>
          <p:cNvCxnSpPr/>
          <p:nvPr/>
        </p:nvCxnSpPr>
        <p:spPr>
          <a:xfrm>
            <a:off x="6051164" y="2097330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0"/>
          <p:cNvCxnSpPr/>
          <p:nvPr/>
        </p:nvCxnSpPr>
        <p:spPr>
          <a:xfrm>
            <a:off x="6051164" y="3173984"/>
            <a:ext cx="3503651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Others_1"/>
          <p:cNvSpPr txBox="1"/>
          <p:nvPr>
            <p:custDataLst>
              <p:tags r:id="rId1"/>
            </p:custDataLst>
          </p:nvPr>
        </p:nvSpPr>
        <p:spPr>
          <a:xfrm>
            <a:off x="700179" y="2982026"/>
            <a:ext cx="2150150" cy="923290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思源黑体" panose="020B0500000000000000" pitchFamily="34" charset="-122"/>
              </a:rPr>
              <a:t>目录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 dirty="0"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7780" y="162742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基础知识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0394" y="474297"/>
            <a:ext cx="365806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思源黑体" panose="020B0500000000000000" pitchFamily="34" charset="-122"/>
              </a:rPr>
              <a:t>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20190" y="1297940"/>
            <a:ext cx="604837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Arduino 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ano多用扩展板是为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ano量身打造的一款传感器扩展板（兼容好搭酷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ano）,解决了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ano在连接多款传感器的时候布线混乱的问题,更便于用户使用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ano开发小作品。</a:t>
            </a: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Nano扩展板引出了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no的所有IO口并为每个管脚单独配备了电源和地端口，方便了传感器的接插。扩展板还增加了DC供电接口，,要带大电流的设备比如舵机的时候供电电流明显不足,这个时候在DC供电接口提供外接电源,保证设备运行的稳定。</a:t>
            </a: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扩展板有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个数字端口（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0-13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个模拟端口（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0-7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），一组串口，一组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I2C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接口。使用好搭酷nano时，所有引脚均可作为I2C信号脚。</a:t>
            </a: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需要注意的是，当连接好搭酷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ano时，注意好搭酷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ano连接传感器需使用3.3V电源，而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ano扩展板为每个IO口配备的是5V电源。因此，当好搭酷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ano使用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ano扩展板控制传感器模块时，传感器的电源引脚需连接扩展板的3.3V电源引脚，方可正常使用。</a:t>
            </a:r>
          </a:p>
        </p:txBody>
      </p:sp>
      <p:graphicFrame>
        <p:nvGraphicFramePr>
          <p:cNvPr id="3" name="对象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949950" y="3327400"/>
          <a:ext cx="292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4" imgW="292100" imgH="203200" progId="Equation.KSEE3">
                  <p:embed/>
                </p:oleObj>
              </mc:Choice>
              <mc:Fallback>
                <p:oleObj r:id="rId4" imgW="2921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9950" y="3327400"/>
                        <a:ext cx="292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949950" y="3327400"/>
          <a:ext cx="2921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6" imgW="292100" imgH="203200" progId="Equation.KSEE3">
                  <p:embed/>
                </p:oleObj>
              </mc:Choice>
              <mc:Fallback>
                <p:oleObj r:id="rId6" imgW="292100" imgH="2032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49950" y="3327400"/>
                        <a:ext cx="2921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5"/>
          <p:cNvSpPr/>
          <p:nvPr/>
        </p:nvSpPr>
        <p:spPr>
          <a:xfrm>
            <a:off x="405123" y="442851"/>
            <a:ext cx="596348" cy="5963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Open Sans" charset="0"/>
              <a:sym typeface="思源黑体" panose="020B0500000000000000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96067"/>
            <a:ext cx="12192000" cy="6854825"/>
            <a:chOff x="0" y="96067"/>
            <a:chExt cx="12192000" cy="6854825"/>
          </a:xfrm>
        </p:grpSpPr>
        <p:sp>
          <p:nvSpPr>
            <p:cNvPr id="21" name="Freeform 9"/>
            <p:cNvSpPr/>
            <p:nvPr/>
          </p:nvSpPr>
          <p:spPr bwMode="auto">
            <a:xfrm>
              <a:off x="5475817" y="96067"/>
              <a:ext cx="6716183" cy="6854825"/>
            </a:xfrm>
            <a:custGeom>
              <a:avLst/>
              <a:gdLst>
                <a:gd name="T0" fmla="*/ 1295 w 1295"/>
                <a:gd name="T1" fmla="*/ 1062 h 1062"/>
                <a:gd name="T2" fmla="*/ 1295 w 1295"/>
                <a:gd name="T3" fmla="*/ 0 h 1062"/>
                <a:gd name="T4" fmla="*/ 1081 w 1295"/>
                <a:gd name="T5" fmla="*/ 163 h 1062"/>
                <a:gd name="T6" fmla="*/ 878 w 1295"/>
                <a:gd name="T7" fmla="*/ 281 h 1062"/>
                <a:gd name="T8" fmla="*/ 641 w 1295"/>
                <a:gd name="T9" fmla="*/ 438 h 1062"/>
                <a:gd name="T10" fmla="*/ 274 w 1295"/>
                <a:gd name="T11" fmla="*/ 590 h 1062"/>
                <a:gd name="T12" fmla="*/ 45 w 1295"/>
                <a:gd name="T13" fmla="*/ 979 h 1062"/>
                <a:gd name="T14" fmla="*/ 0 w 1295"/>
                <a:gd name="T15" fmla="*/ 1062 h 1062"/>
                <a:gd name="T16" fmla="*/ 1295 w 1295"/>
                <a:gd name="T17" fmla="*/ 1062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5" h="1062">
                  <a:moveTo>
                    <a:pt x="1295" y="1062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176" y="15"/>
                    <a:pt x="1104" y="111"/>
                    <a:pt x="1081" y="163"/>
                  </a:cubicBezTo>
                  <a:cubicBezTo>
                    <a:pt x="1045" y="243"/>
                    <a:pt x="985" y="294"/>
                    <a:pt x="878" y="281"/>
                  </a:cubicBezTo>
                  <a:cubicBezTo>
                    <a:pt x="771" y="268"/>
                    <a:pt x="707" y="299"/>
                    <a:pt x="641" y="438"/>
                  </a:cubicBezTo>
                  <a:cubicBezTo>
                    <a:pt x="582" y="560"/>
                    <a:pt x="520" y="531"/>
                    <a:pt x="274" y="590"/>
                  </a:cubicBezTo>
                  <a:cubicBezTo>
                    <a:pt x="28" y="649"/>
                    <a:pt x="96" y="812"/>
                    <a:pt x="45" y="979"/>
                  </a:cubicBezTo>
                  <a:cubicBezTo>
                    <a:pt x="35" y="1011"/>
                    <a:pt x="19" y="1038"/>
                    <a:pt x="0" y="1062"/>
                  </a:cubicBezTo>
                  <a:lnTo>
                    <a:pt x="1295" y="1062"/>
                  </a:lnTo>
                  <a:close/>
                </a:path>
              </a:pathLst>
            </a:cu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  <p:sp>
          <p:nvSpPr>
            <p:cNvPr id="23" name="矩形 12"/>
            <p:cNvSpPr/>
            <p:nvPr/>
          </p:nvSpPr>
          <p:spPr>
            <a:xfrm>
              <a:off x="0" y="6626213"/>
              <a:ext cx="12192000" cy="324679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endParaRPr>
            </a:p>
          </p:txBody>
        </p:sp>
      </p:grpSp>
      <p:sp>
        <p:nvSpPr>
          <p:cNvPr id="24" name="文本框 17"/>
          <p:cNvSpPr txBox="1"/>
          <p:nvPr/>
        </p:nvSpPr>
        <p:spPr>
          <a:xfrm>
            <a:off x="1088556" y="474297"/>
            <a:ext cx="21582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硬件连接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6597091" y="2336809"/>
            <a:ext cx="848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" panose="020B0500000000000000" pitchFamily="34" charset="-122"/>
              </a:rPr>
              <a:t>02</a:t>
            </a:r>
          </a:p>
        </p:txBody>
      </p:sp>
      <p:sp>
        <p:nvSpPr>
          <p:cNvPr id="25" name="TextBox 74"/>
          <p:cNvSpPr txBox="1"/>
          <p:nvPr/>
        </p:nvSpPr>
        <p:spPr>
          <a:xfrm>
            <a:off x="522005" y="475547"/>
            <a:ext cx="362585" cy="52197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思源黑体" panose="020B0500000000000000" pitchFamily="34" charset="-122"/>
              </a:rPr>
              <a:t>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92505" y="4880610"/>
            <a:ext cx="2611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未接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Nano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的扩展板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54700" y="4880610"/>
            <a:ext cx="3616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接入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Nano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的扩展板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92505" y="1173480"/>
            <a:ext cx="3508375" cy="350837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597015" y="1313815"/>
            <a:ext cx="2874010" cy="3056890"/>
            <a:chOff x="7171429" y="1039199"/>
            <a:chExt cx="3157905" cy="36090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167" r="90000">
                          <a14:foregroundMark x1="34333" y1="73833" x2="44833" y2="67167"/>
                          <a14:foregroundMark x1="26500" y1="83667" x2="36000" y2="83500"/>
                          <a14:foregroundMark x1="30500" y1="84500" x2="35500" y2="83833"/>
                          <a14:foregroundMark x1="14500" y1="84500" x2="83500" y2="8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5" t="14014" r="10259" b="13907"/>
            <a:stretch>
              <a:fillRect/>
            </a:stretch>
          </p:blipFill>
          <p:spPr>
            <a:xfrm rot="5400000">
              <a:off x="6945864" y="1264764"/>
              <a:ext cx="3609035" cy="315790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247" y="1341604"/>
              <a:ext cx="979750" cy="23265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/>
        </p:nvSpPr>
        <p:spPr bwMode="auto">
          <a:xfrm>
            <a:off x="5475817" y="3175"/>
            <a:ext cx="6716183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>
            <a:off x="8905461" y="3630414"/>
            <a:ext cx="3286538" cy="3227586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765979" y="2908947"/>
            <a:ext cx="24368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D9A78"/>
                    </a:gs>
                    <a:gs pos="43000">
                      <a:srgbClr val="8BC145"/>
                    </a:gs>
                  </a:gsLst>
                  <a:lin ang="10800000" scaled="1"/>
                </a:gra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Open Sans" charset="0"/>
                <a:sym typeface="思源黑体" panose="020B0500000000000000" pitchFamily="34" charset="-122"/>
              </a:rPr>
              <a:t>“</a:t>
            </a:r>
          </a:p>
        </p:txBody>
      </p:sp>
      <p:sp>
        <p:nvSpPr>
          <p:cNvPr id="8" name="半闭框 6"/>
          <p:cNvSpPr/>
          <p:nvPr/>
        </p:nvSpPr>
        <p:spPr>
          <a:xfrm rot="5400000">
            <a:off x="7642979" y="1662031"/>
            <a:ext cx="809804" cy="776251"/>
          </a:xfrm>
          <a:prstGeom prst="halfFrame">
            <a:avLst>
              <a:gd name="adj1" fmla="val 5058"/>
              <a:gd name="adj2" fmla="val 448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" panose="020B0500000000000000" pitchFamily="34" charset="-122"/>
            </a:endParaRPr>
          </a:p>
        </p:txBody>
      </p:sp>
      <p:sp>
        <p:nvSpPr>
          <p:cNvPr id="9" name="PA-矩形 3"/>
          <p:cNvSpPr/>
          <p:nvPr>
            <p:custDataLst>
              <p:tags r:id="rId1"/>
            </p:custDataLst>
          </p:nvPr>
        </p:nvSpPr>
        <p:spPr>
          <a:xfrm>
            <a:off x="1969583" y="2401115"/>
            <a:ext cx="5690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2000000000000000000" pitchFamily="2" charset="-122"/>
                <a:ea typeface="字魂35号-经典雅黑" panose="02000000000000000000" pitchFamily="2" charset="-122"/>
                <a:cs typeface="+mn-cs"/>
                <a:sym typeface="思源黑体" panose="020B0500000000000000" pitchFamily="34" charset="-122"/>
              </a:rPr>
              <a:t>谢谢观看</a:t>
            </a:r>
          </a:p>
        </p:txBody>
      </p:sp>
      <p:sp>
        <p:nvSpPr>
          <p:cNvPr id="11" name="椭圆 5"/>
          <p:cNvSpPr/>
          <p:nvPr/>
        </p:nvSpPr>
        <p:spPr>
          <a:xfrm>
            <a:off x="452451" y="426058"/>
            <a:ext cx="551745" cy="551745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/>
          <a:p>
            <a:pPr algn="r" defTabSz="914400"/>
            <a:endParaRPr lang="zh-CN" altLang="en-US" sz="1400" b="1">
              <a:latin typeface="思源黑体" panose="020B0500000000000000" pitchFamily="34" charset="-122"/>
              <a:ea typeface="思源黑体" panose="020B0500000000000000" pitchFamily="34" charset="-122"/>
              <a:cs typeface="Open Sans" charset="0"/>
              <a:sym typeface="思源黑体" panose="020B0500000000000000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034" y="306689"/>
            <a:ext cx="1946275" cy="67111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0E1D4189-C6CE-4E0A-8573-37DE6D2BCA2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C:\Users\codi\Desktop"/>
  <p:tag name="ISPRING_PRESENTATION_TITLE" val="演示文稿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312</Words>
  <Application>Microsoft Office PowerPoint</Application>
  <PresentationFormat>宽屏</PresentationFormat>
  <Paragraphs>29</Paragraphs>
  <Slides>6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等线</vt:lpstr>
      <vt:lpstr>黑体</vt:lpstr>
      <vt:lpstr>思源黑体</vt:lpstr>
      <vt:lpstr>微软雅黑</vt:lpstr>
      <vt:lpstr>字魂35号-经典雅黑</vt:lpstr>
      <vt:lpstr>Arial</vt:lpstr>
      <vt:lpstr>Calibri</vt:lpstr>
      <vt:lpstr>Calibri Light</vt:lpstr>
      <vt:lpstr>Office Theme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thinPad</cp:lastModifiedBy>
  <cp:revision>42</cp:revision>
  <dcterms:created xsi:type="dcterms:W3CDTF">2019-11-11T11:40:00Z</dcterms:created>
  <dcterms:modified xsi:type="dcterms:W3CDTF">2020-04-09T09:02:36Z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2052-11.1.0.9198</vt:lpwstr>
  </property>
</Properties>
</file>