
<file path=[Content_Types].xml><?xml version="1.0" encoding="utf-8"?>
<Types xmlns="http://schemas.openxmlformats.org/package/2006/content-types">
  <Default Extension="jpeg" ContentType="image/jpe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314" r:id="rId3"/>
    <p:sldId id="2316" r:id="rId5"/>
    <p:sldId id="2315" r:id="rId6"/>
    <p:sldId id="1489" r:id="rId7"/>
    <p:sldId id="2322" r:id="rId8"/>
    <p:sldId id="2323" r:id="rId9"/>
    <p:sldId id="2324" r:id="rId10"/>
    <p:sldId id="2326" r:id="rId11"/>
    <p:sldId id="2325" r:id="rId12"/>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p:restoredTop sz="96318" autoAdjust="0"/>
  </p:normalViewPr>
  <p:slideViewPr>
    <p:cSldViewPr snapToGrid="0">
      <p:cViewPr varScale="1">
        <p:scale>
          <a:sx n="101" d="100"/>
          <a:sy n="101" d="100"/>
        </p:scale>
        <p:origin x="21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6.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5F2F-2341-4894-9DB8-674B4B2A6DE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5.em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962107" y="3746763"/>
            <a:ext cx="2436860" cy="2646878"/>
          </a:xfrm>
          <a:prstGeom prst="rect">
            <a:avLst/>
          </a:prstGeom>
          <a:noFill/>
        </p:spPr>
        <p:txBody>
          <a:bodyPr wrap="square" rtlCol="0">
            <a:spAutoFit/>
          </a:bodyPr>
          <a:lstStyle/>
          <a:p>
            <a:r>
              <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endPar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矩形 3"/>
          <p:cNvSpPr/>
          <p:nvPr>
            <p:custDataLst>
              <p:tags r:id="rId1"/>
            </p:custDataLst>
          </p:nvPr>
        </p:nvSpPr>
        <p:spPr>
          <a:xfrm>
            <a:off x="2630731" y="2255092"/>
            <a:ext cx="5690172" cy="1015663"/>
          </a:xfrm>
          <a:prstGeom prst="rect">
            <a:avLst/>
          </a:prstGeom>
        </p:spPr>
        <p:txBody>
          <a:bodyPr wrap="square">
            <a:spAutoFit/>
          </a:bodyPr>
          <a:lstStyle/>
          <a:p>
            <a:pPr algn="ct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好搭酷</a:t>
            </a:r>
            <a:r>
              <a:rPr lang="en-US" altLang="zh-CN"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Nano</a:t>
            </a: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微课</a:t>
            </a:r>
            <a:endParaRPr lang="en-US" altLang="zh-CN" sz="44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endParaRPr>
          </a:p>
        </p:txBody>
      </p:sp>
      <p:sp>
        <p:nvSpPr>
          <p:cNvPr id="10" name="PA-文本框 6"/>
          <p:cNvSpPr txBox="1"/>
          <p:nvPr>
            <p:custDataLst>
              <p:tags r:id="rId2"/>
            </p:custDataLst>
          </p:nvPr>
        </p:nvSpPr>
        <p:spPr>
          <a:xfrm>
            <a:off x="2010484" y="3368804"/>
            <a:ext cx="6537168" cy="58477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zh-CN" altLang="en-US" sz="3200" spc="300" dirty="0">
                <a:solidFill>
                  <a:schemeClr val="accent1"/>
                </a:solidFill>
                <a:latin typeface="黑体" panose="02010609060101010101" charset="-122"/>
                <a:ea typeface="黑体" panose="02010609060101010101" charset="-122"/>
                <a:sym typeface="思源黑体" panose="020B0500000000000000" pitchFamily="34" charset="-122"/>
              </a:rPr>
              <a:t>好好搭搭在线</a:t>
            </a:r>
            <a:endParaRPr lang="en-US" altLang="zh-CN" sz="3200" spc="300" dirty="0">
              <a:solidFill>
                <a:schemeClr val="accent1"/>
              </a:solidFill>
              <a:latin typeface="黑体" panose="02010609060101010101" charset="-122"/>
              <a:ea typeface="黑体" panose="02010609060101010101" charset="-122"/>
              <a:sym typeface="思源黑体" panose="020B0500000000000000" pitchFamily="34" charset="-122"/>
            </a:endParaRPr>
          </a:p>
        </p:txBody>
      </p:sp>
      <p:sp>
        <p:nvSpPr>
          <p:cNvPr id="13"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4" name="图片 13"/>
          <p:cNvPicPr>
            <a:picLocks noChangeAspect="1"/>
          </p:cNvPicPr>
          <p:nvPr/>
        </p:nvPicPr>
        <p:blipFill>
          <a:blip r:embed="rId3"/>
          <a:stretch>
            <a:fillRect/>
          </a:stretch>
        </p:blipFill>
        <p:spPr>
          <a:xfrm>
            <a:off x="1267034" y="306689"/>
            <a:ext cx="1946275" cy="671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5935844" y="472698"/>
            <a:ext cx="6256156" cy="6385302"/>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3"/>
          <p:cNvSpPr/>
          <p:nvPr/>
        </p:nvSpPr>
        <p:spPr>
          <a:xfrm>
            <a:off x="0" y="1670179"/>
            <a:ext cx="12192000" cy="3163754"/>
          </a:xfrm>
          <a:prstGeom prst="rect">
            <a:avLst/>
          </a:prstGeom>
          <a:blipFill>
            <a:blip r:embed="rId1"/>
            <a:stretch>
              <a:fillRect t="-88043" b="-6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矩形 12"/>
          <p:cNvSpPr/>
          <p:nvPr/>
        </p:nvSpPr>
        <p:spPr>
          <a:xfrm>
            <a:off x="0" y="1670179"/>
            <a:ext cx="12192000" cy="3163754"/>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12" name="Group 11"/>
          <p:cNvGrpSpPr/>
          <p:nvPr/>
        </p:nvGrpSpPr>
        <p:grpSpPr>
          <a:xfrm>
            <a:off x="2318096" y="2024008"/>
            <a:ext cx="2381772" cy="2190931"/>
            <a:chOff x="1470701" y="2113791"/>
            <a:chExt cx="3820826" cy="3607097"/>
          </a:xfrm>
        </p:grpSpPr>
        <p:sp>
          <p:nvSpPr>
            <p:cNvPr id="8" name="矩形 1"/>
            <p:cNvSpPr/>
            <p:nvPr/>
          </p:nvSpPr>
          <p:spPr>
            <a:xfrm>
              <a:off x="1470701" y="2113791"/>
              <a:ext cx="3820826" cy="3607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3"/>
            <p:cNvSpPr/>
            <p:nvPr/>
          </p:nvSpPr>
          <p:spPr>
            <a:xfrm>
              <a:off x="1470701" y="5244371"/>
              <a:ext cx="1339402" cy="476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4"/>
            <p:cNvSpPr/>
            <p:nvPr/>
          </p:nvSpPr>
          <p:spPr>
            <a:xfrm>
              <a:off x="2810101" y="5244371"/>
              <a:ext cx="1566931" cy="4765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5"/>
            <p:cNvSpPr txBox="1"/>
            <p:nvPr/>
          </p:nvSpPr>
          <p:spPr>
            <a:xfrm>
              <a:off x="2019199" y="2488299"/>
              <a:ext cx="2723828" cy="23815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rPr>
                <a:t>好好搭搭</a:t>
              </a:r>
              <a:endParaRPr kumimoji="0" lang="zh-CN" altLang="en-US" sz="48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endParaRPr>
            </a:p>
          </p:txBody>
        </p:sp>
      </p:grpSp>
      <p:sp>
        <p:nvSpPr>
          <p:cNvPr id="14" name="文本框 17"/>
          <p:cNvSpPr txBox="1"/>
          <p:nvPr/>
        </p:nvSpPr>
        <p:spPr>
          <a:xfrm>
            <a:off x="4612364" y="2634516"/>
            <a:ext cx="5740629" cy="923330"/>
          </a:xfrm>
          <a:prstGeom prst="rect">
            <a:avLst/>
          </a:prstGeom>
          <a:noFill/>
        </p:spPr>
        <p:txBody>
          <a:bodyPr wrap="square" rtlCol="0">
            <a:spAutoFit/>
          </a:bodyPr>
          <a:lstStyle/>
          <a:p>
            <a:pPr algn="ctr"/>
            <a:r>
              <a:rPr lang="zh-CN" altLang="en-US" sz="5400" b="1" dirty="0">
                <a:solidFill>
                  <a:schemeClr val="bg1"/>
                </a:solidFill>
                <a:latin typeface="黑体" panose="02010609060101010101" charset="-122"/>
                <a:ea typeface="黑体" panose="02010609060101010101" charset="-122"/>
                <a:sym typeface="思源黑体" panose="020B0500000000000000" pitchFamily="34" charset="-122"/>
              </a:rPr>
              <a:t>电位器的使用</a:t>
            </a:r>
            <a:endParaRPr lang="zh-CN" altLang="en-US" sz="5400" b="1" dirty="0">
              <a:solidFill>
                <a:schemeClr val="bg1"/>
              </a:solidFill>
              <a:latin typeface="黑体" panose="02010609060101010101" charset="-122"/>
              <a:ea typeface="黑体" panose="02010609060101010101" charset="-122"/>
              <a:sym typeface="思源黑体" panose="020B0500000000000000" pitchFamily="34" charset="-122"/>
            </a:endParaRPr>
          </a:p>
        </p:txBody>
      </p:sp>
      <p:pic>
        <p:nvPicPr>
          <p:cNvPr id="17" name="图片 16"/>
          <p:cNvPicPr>
            <a:picLocks noChangeAspect="1"/>
          </p:cNvPicPr>
          <p:nvPr/>
        </p:nvPicPr>
        <p:blipFill>
          <a:blip r:embed="rId2"/>
          <a:stretch>
            <a:fillRect/>
          </a:stretch>
        </p:blipFill>
        <p:spPr>
          <a:xfrm>
            <a:off x="1267034" y="306689"/>
            <a:ext cx="1946275" cy="671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9"/>
          <p:cNvSpPr/>
          <p:nvPr/>
        </p:nvSpPr>
        <p:spPr bwMode="auto">
          <a:xfrm>
            <a:off x="9554817" y="4268122"/>
            <a:ext cx="2637181" cy="258987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32" name="组合 31"/>
          <p:cNvGrpSpPr/>
          <p:nvPr/>
        </p:nvGrpSpPr>
        <p:grpSpPr>
          <a:xfrm>
            <a:off x="0" y="0"/>
            <a:ext cx="10266691" cy="6858000"/>
            <a:chOff x="0" y="0"/>
            <a:chExt cx="10266691" cy="6858000"/>
          </a:xfrm>
        </p:grpSpPr>
        <p:sp>
          <p:nvSpPr>
            <p:cNvPr id="26" name="Freeform 9"/>
            <p:cNvSpPr/>
            <p:nvPr/>
          </p:nvSpPr>
          <p:spPr bwMode="auto">
            <a:xfrm rot="10800000">
              <a:off x="355050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algn="dist"/>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
            <p:cNvSpPr/>
            <p:nvPr/>
          </p:nvSpPr>
          <p:spPr>
            <a:xfrm>
              <a:off x="0" y="0"/>
              <a:ext cx="35505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íślîḑê"/>
          <p:cNvGrpSpPr/>
          <p:nvPr/>
        </p:nvGrpSpPr>
        <p:grpSpPr>
          <a:xfrm>
            <a:off x="5014984" y="1216132"/>
            <a:ext cx="4539832" cy="776637"/>
            <a:chOff x="2034026" y="1655335"/>
            <a:chExt cx="3649632" cy="624349"/>
          </a:xfrm>
        </p:grpSpPr>
        <p:sp>
          <p:nvSpPr>
            <p:cNvPr id="21" name="ïş1îḓê"/>
            <p:cNvSpPr/>
            <p:nvPr/>
          </p:nvSpPr>
          <p:spPr>
            <a:xfrm>
              <a:off x="2034026" y="165533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01</a:t>
              </a:r>
              <a:endParaRPr lang="en-US" altLang="zh-CN" sz="2800" dirty="0">
                <a:solidFill>
                  <a:schemeClr val="tx1"/>
                </a:solidFill>
                <a:latin typeface="黑体" panose="02010609060101010101" charset="-122"/>
                <a:ea typeface="黑体" panose="02010609060101010101" charset="-122"/>
                <a:sym typeface="思源黑体" panose="020B0500000000000000" pitchFamily="34" charset="-122"/>
              </a:endParaRPr>
            </a:p>
          </p:txBody>
        </p:sp>
        <p:sp>
          <p:nvSpPr>
            <p:cNvPr id="22" name="ïṣḷîḓe"/>
            <p:cNvSpPr/>
            <p:nvPr/>
          </p:nvSpPr>
          <p:spPr bwMode="auto">
            <a:xfrm>
              <a:off x="2763152" y="1670076"/>
              <a:ext cx="2920506" cy="55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基础知识</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grpSp>
        <p:nvGrpSpPr>
          <p:cNvPr id="8" name="ïslidé"/>
          <p:cNvGrpSpPr/>
          <p:nvPr/>
        </p:nvGrpSpPr>
        <p:grpSpPr>
          <a:xfrm>
            <a:off x="5014984" y="2292786"/>
            <a:ext cx="4539831" cy="776637"/>
            <a:chOff x="2034026" y="2490855"/>
            <a:chExt cx="3649631" cy="624349"/>
          </a:xfrm>
        </p:grpSpPr>
        <p:sp>
          <p:nvSpPr>
            <p:cNvPr id="19" name="išḻíḋê"/>
            <p:cNvSpPr/>
            <p:nvPr/>
          </p:nvSpPr>
          <p:spPr>
            <a:xfrm>
              <a:off x="2034026" y="249085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02</a:t>
              </a:r>
              <a:endParaRPr lang="en-US" altLang="zh-CN" sz="2800" dirty="0">
                <a:solidFill>
                  <a:schemeClr val="tx1"/>
                </a:solidFill>
                <a:latin typeface="黑体" panose="02010609060101010101" charset="-122"/>
                <a:ea typeface="黑体" panose="02010609060101010101" charset="-122"/>
                <a:sym typeface="思源黑体" panose="020B0500000000000000" pitchFamily="34" charset="-122"/>
              </a:endParaRPr>
            </a:p>
          </p:txBody>
        </p:sp>
        <p:sp>
          <p:nvSpPr>
            <p:cNvPr id="20" name="ïSľíḑe"/>
            <p:cNvSpPr/>
            <p:nvPr/>
          </p:nvSpPr>
          <p:spPr bwMode="auto">
            <a:xfrm>
              <a:off x="2763151" y="2630807"/>
              <a:ext cx="2920506" cy="48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指令学习</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grpSp>
        <p:nvGrpSpPr>
          <p:cNvPr id="9" name="ísļïďe"/>
          <p:cNvGrpSpPr/>
          <p:nvPr/>
        </p:nvGrpSpPr>
        <p:grpSpPr>
          <a:xfrm>
            <a:off x="5060651" y="3364515"/>
            <a:ext cx="4494164" cy="776637"/>
            <a:chOff x="2034026" y="3326376"/>
            <a:chExt cx="3612919" cy="624349"/>
          </a:xfrm>
        </p:grpSpPr>
        <p:sp>
          <p:nvSpPr>
            <p:cNvPr id="17" name="íšḻídè"/>
            <p:cNvSpPr/>
            <p:nvPr/>
          </p:nvSpPr>
          <p:spPr>
            <a:xfrm>
              <a:off x="2034026" y="3326376"/>
              <a:ext cx="624349" cy="62434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03</a:t>
              </a:r>
              <a:endParaRPr lang="en-US" altLang="zh-CN" sz="2800" dirty="0">
                <a:solidFill>
                  <a:schemeClr val="tx1"/>
                </a:solidFill>
                <a:latin typeface="黑体" panose="02010609060101010101" charset="-122"/>
                <a:ea typeface="黑体" panose="02010609060101010101" charset="-122"/>
                <a:sym typeface="思源黑体" panose="020B0500000000000000" pitchFamily="34" charset="-122"/>
              </a:endParaRPr>
            </a:p>
          </p:txBody>
        </p:sp>
        <p:sp>
          <p:nvSpPr>
            <p:cNvPr id="18" name="îśļïḑè"/>
            <p:cNvSpPr/>
            <p:nvPr/>
          </p:nvSpPr>
          <p:spPr bwMode="auto">
            <a:xfrm>
              <a:off x="2763151" y="3466328"/>
              <a:ext cx="2883794" cy="4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硬件连接</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sp>
        <p:nvSpPr>
          <p:cNvPr id="16" name="isļíḋe"/>
          <p:cNvSpPr/>
          <p:nvPr/>
        </p:nvSpPr>
        <p:spPr bwMode="auto">
          <a:xfrm>
            <a:off x="5921953" y="4656367"/>
            <a:ext cx="3562311" cy="65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程序代码</a:t>
            </a:r>
            <a:endParaRPr lang="zh-CN" altLang="en-US" sz="3200" spc="1200" dirty="0">
              <a:latin typeface="黑体" panose="02010609060101010101" charset="-122"/>
              <a:ea typeface="黑体" panose="02010609060101010101" charset="-122"/>
              <a:sym typeface="思源黑体" panose="020B0500000000000000" pitchFamily="34" charset="-122"/>
            </a:endParaRPr>
          </a:p>
        </p:txBody>
      </p:sp>
      <p:cxnSp>
        <p:nvCxnSpPr>
          <p:cNvPr id="11" name="直接连接符 19"/>
          <p:cNvCxnSpPr/>
          <p:nvPr/>
        </p:nvCxnSpPr>
        <p:spPr>
          <a:xfrm>
            <a:off x="6051164" y="2097330"/>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20"/>
          <p:cNvCxnSpPr/>
          <p:nvPr/>
        </p:nvCxnSpPr>
        <p:spPr>
          <a:xfrm>
            <a:off x="6051164" y="3173984"/>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21"/>
          <p:cNvCxnSpPr/>
          <p:nvPr/>
        </p:nvCxnSpPr>
        <p:spPr>
          <a:xfrm>
            <a:off x="6096831" y="4245713"/>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a:off x="6051165" y="5363477"/>
            <a:ext cx="345798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s_1"/>
          <p:cNvSpPr txBox="1"/>
          <p:nvPr>
            <p:custDataLst>
              <p:tags r:id="rId1"/>
            </p:custDataLst>
          </p:nvPr>
        </p:nvSpPr>
        <p:spPr>
          <a:xfrm>
            <a:off x="700179" y="2982026"/>
            <a:ext cx="2150150" cy="923290"/>
          </a:xfrm>
          <a:prstGeom prst="rect">
            <a:avLst/>
          </a:prstGeom>
          <a:noFill/>
        </p:spPr>
        <p:txBody>
          <a:bodyPr wrap="square" lIns="10800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rPr>
              <a:t>目录</a:t>
            </a:r>
            <a:endPar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endParaRPr>
          </a:p>
        </p:txBody>
      </p:sp>
      <p:sp>
        <p:nvSpPr>
          <p:cNvPr id="28" name="íšḻídè"/>
          <p:cNvSpPr/>
          <p:nvPr/>
        </p:nvSpPr>
        <p:spPr>
          <a:xfrm>
            <a:off x="5014636" y="4553880"/>
            <a:ext cx="776637" cy="77663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04</a:t>
            </a:r>
            <a:endParaRPr lang="en-US" altLang="zh-CN" sz="2800" dirty="0">
              <a:solidFill>
                <a:schemeClr val="tx1"/>
              </a:solidFill>
              <a:latin typeface="黑体" panose="02010609060101010101" charset="-122"/>
              <a:ea typeface="黑体" panose="02010609060101010101" charset="-122"/>
              <a:sym typeface="思源黑体" panose="020B05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基础知识</a:t>
            </a:r>
            <a:endPar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矩形 18"/>
          <p:cNvSpPr/>
          <p:nvPr/>
        </p:nvSpPr>
        <p:spPr>
          <a:xfrm>
            <a:off x="4002018" y="2163945"/>
            <a:ext cx="6456468" cy="1884610"/>
          </a:xfrm>
          <a:prstGeom prst="rect">
            <a:avLst/>
          </a:prstGeom>
        </p:spPr>
        <p:txBody>
          <a:bodyPr wrap="square" lIns="91433" tIns="45716" rIns="91433" bIns="45716">
            <a:spAutoFit/>
          </a:bodyPr>
          <a:lstStyle/>
          <a:p>
            <a:pPr lvl="0">
              <a:lnSpc>
                <a:spcPct val="150000"/>
              </a:lnSpc>
              <a:defRPr/>
            </a:pP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电位器传感器是一种常用的电子元件，广泛应用于各种电器和电子设备中。它是一种把机械的线位移和角位移输入量转换为与它成一定函数关系的电阻和电压输出的传感元件。转动角度：</a:t>
            </a:r>
            <a:r>
              <a:rPr lang="en-US" altLang="zh-CN"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300°</a:t>
            </a:r>
            <a:endPar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1</a:t>
            </a:r>
            <a:endParaRPr lang="en-US" sz="2800" b="1" dirty="0">
              <a:solidFill>
                <a:schemeClr val="bg1"/>
              </a:solidFill>
              <a:latin typeface="黑体" panose="02010609060101010101" charset="-122"/>
              <a:ea typeface="黑体" panose="02010609060101010101" charset="-122"/>
              <a:sym typeface="思源黑体" panose="020B0500000000000000" pitchFamily="34" charset="-122"/>
            </a:endParaRPr>
          </a:p>
        </p:txBody>
      </p:sp>
      <p:pic>
        <p:nvPicPr>
          <p:cNvPr id="2" name="图片 1"/>
          <p:cNvPicPr>
            <a:picLocks noChangeAspect="1"/>
          </p:cNvPicPr>
          <p:nvPr/>
        </p:nvPicPr>
        <p:blipFill>
          <a:blip r:embed="rId1"/>
          <a:stretch>
            <a:fillRect/>
          </a:stretch>
        </p:blipFill>
        <p:spPr>
          <a:xfrm>
            <a:off x="2090209" y="1996031"/>
            <a:ext cx="1295400" cy="2447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指令学习</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endPar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10" name="TextBox 24"/>
          <p:cNvSpPr txBox="1"/>
          <p:nvPr/>
        </p:nvSpPr>
        <p:spPr>
          <a:xfrm>
            <a:off x="2010915" y="2766503"/>
            <a:ext cx="8488854" cy="943512"/>
          </a:xfrm>
          <a:prstGeom prst="rect">
            <a:avLst/>
          </a:prstGeom>
          <a:noFill/>
        </p:spPr>
        <p:txBody>
          <a:bodyPr wrap="square" lIns="91423" tIns="45712" rIns="91423" bIns="45712" rtlCol="0">
            <a:spAutoFit/>
          </a:bodyPr>
          <a:lstStyle/>
          <a:p>
            <a:pPr lvl="0" defTabSz="1217930">
              <a:lnSpc>
                <a:spcPct val="150000"/>
              </a:lnSpc>
              <a:defRPr/>
            </a:pPr>
            <a:r>
              <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这个指令在基础功能类别指令中，使用这个指令可以读取指定模拟口的输出值。指令默认是引脚“</a:t>
            </a:r>
            <a:r>
              <a:rPr lang="en-US" altLang="zh-CN"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A0”</a:t>
            </a:r>
            <a:r>
              <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。通过单击下拉列表，可以选择多个端口。</a:t>
            </a:r>
            <a:endPar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endParaRPr>
          </a:p>
        </p:txBody>
      </p:sp>
      <p:pic>
        <p:nvPicPr>
          <p:cNvPr id="2" name="图片 1"/>
          <p:cNvPicPr>
            <a:picLocks noChangeAspect="1"/>
          </p:cNvPicPr>
          <p:nvPr/>
        </p:nvPicPr>
        <p:blipFill>
          <a:blip r:embed="rId1"/>
          <a:stretch>
            <a:fillRect/>
          </a:stretch>
        </p:blipFill>
        <p:spPr>
          <a:xfrm>
            <a:off x="4540160" y="1820442"/>
            <a:ext cx="2348321" cy="7312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109058"/>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硬件连接</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pic>
        <p:nvPicPr>
          <p:cNvPr id="2" name="图片 1"/>
          <p:cNvPicPr>
            <a:picLocks noChangeAspect="1"/>
          </p:cNvPicPr>
          <p:nvPr/>
        </p:nvPicPr>
        <p:blipFill>
          <a:blip r:embed="rId1"/>
          <a:stretch>
            <a:fillRect/>
          </a:stretch>
        </p:blipFill>
        <p:spPr>
          <a:xfrm>
            <a:off x="5169440" y="5404764"/>
            <a:ext cx="2187334" cy="1098457"/>
          </a:xfrm>
          <a:prstGeom prst="rect">
            <a:avLst/>
          </a:prstGeom>
        </p:spPr>
      </p:pic>
      <p:grpSp>
        <p:nvGrpSpPr>
          <p:cNvPr id="13" name="组合 12"/>
          <p:cNvGrpSpPr/>
          <p:nvPr/>
        </p:nvGrpSpPr>
        <p:grpSpPr>
          <a:xfrm>
            <a:off x="4719705" y="1288271"/>
            <a:ext cx="3157905" cy="3609035"/>
            <a:chOff x="7171429" y="1039199"/>
            <a:chExt cx="3157905" cy="3609035"/>
          </a:xfrm>
        </p:grpSpPr>
        <p:pic>
          <p:nvPicPr>
            <p:cNvPr id="8" name="图片 7"/>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6167" r="90000">
                          <a14:foregroundMark x1="34333" y1="73833" x2="44833" y2="67167"/>
                          <a14:foregroundMark x1="26500" y1="83667" x2="36000" y2="83500"/>
                          <a14:foregroundMark x1="30500" y1="84500" x2="35500" y2="83833"/>
                          <a14:foregroundMark x1="14500" y1="84500" x2="83500" y2="84833"/>
                        </a14:backgroundRemoval>
                      </a14:imgEffect>
                    </a14:imgLayer>
                  </a14:imgProps>
                </a:ext>
                <a:ext uri="{28A0092B-C50C-407E-A947-70E740481C1C}">
                  <a14:useLocalDpi xmlns:a14="http://schemas.microsoft.com/office/drawing/2010/main" val="0"/>
                </a:ext>
              </a:extLst>
            </a:blip>
            <a:srcRect l="7365" t="14014" r="10259" b="13907"/>
            <a:stretch>
              <a:fillRect/>
            </a:stretch>
          </p:blipFill>
          <p:spPr>
            <a:xfrm rot="5400000">
              <a:off x="6945864" y="1264764"/>
              <a:ext cx="3609035" cy="315790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247" y="1341604"/>
              <a:ext cx="979750" cy="2326597"/>
            </a:xfrm>
            <a:prstGeom prst="rect">
              <a:avLst/>
            </a:prstGeom>
          </p:spPr>
        </p:pic>
      </p:grpSp>
      <p:cxnSp>
        <p:nvCxnSpPr>
          <p:cNvPr id="7" name="直接连接符 6"/>
          <p:cNvCxnSpPr/>
          <p:nvPr/>
        </p:nvCxnSpPr>
        <p:spPr>
          <a:xfrm>
            <a:off x="6263107" y="4181847"/>
            <a:ext cx="0" cy="123787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908625" y="3319090"/>
            <a:ext cx="1311021"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5"/>
          <a:stretch>
            <a:fillRect/>
          </a:stretch>
        </p:blipFill>
        <p:spPr>
          <a:xfrm rot="16200000">
            <a:off x="2346131" y="2284872"/>
            <a:ext cx="1193260" cy="21881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rPr>
              <a:t>程序代码</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endPar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4</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pic>
        <p:nvPicPr>
          <p:cNvPr id="2" name="图片 1"/>
          <p:cNvPicPr>
            <a:picLocks noChangeAspect="1"/>
          </p:cNvPicPr>
          <p:nvPr/>
        </p:nvPicPr>
        <p:blipFill>
          <a:blip r:embed="rId1"/>
          <a:stretch>
            <a:fillRect/>
          </a:stretch>
        </p:blipFill>
        <p:spPr>
          <a:xfrm>
            <a:off x="746823" y="1932305"/>
            <a:ext cx="6557183" cy="2837350"/>
          </a:xfrm>
          <a:prstGeom prst="rect">
            <a:avLst/>
          </a:prstGeom>
        </p:spPr>
      </p:pic>
      <p:sp>
        <p:nvSpPr>
          <p:cNvPr id="3" name="文本框 2"/>
          <p:cNvSpPr txBox="1"/>
          <p:nvPr/>
        </p:nvSpPr>
        <p:spPr>
          <a:xfrm>
            <a:off x="3759267" y="1262380"/>
            <a:ext cx="1107996" cy="369332"/>
          </a:xfrm>
          <a:prstGeom prst="rect">
            <a:avLst/>
          </a:prstGeom>
          <a:noFill/>
        </p:spPr>
        <p:txBody>
          <a:bodyPr wrap="none" rtlCol="0">
            <a:spAutoFit/>
          </a:bodyPr>
          <a:lstStyle/>
          <a:p>
            <a:r>
              <a:rPr lang="zh-CN" altLang="en-US" dirty="0"/>
              <a:t>直接显示</a:t>
            </a:r>
            <a:endParaRPr lang="zh-CN" altLang="en-US" dirty="0"/>
          </a:p>
        </p:txBody>
      </p:sp>
      <p:graphicFrame>
        <p:nvGraphicFramePr>
          <p:cNvPr id="4" name="表格 4"/>
          <p:cNvGraphicFramePr>
            <a:graphicFrameLocks noGrp="1"/>
          </p:cNvGraphicFramePr>
          <p:nvPr>
            <p:custDataLst>
              <p:tags r:id="rId2"/>
            </p:custDataLst>
          </p:nvPr>
        </p:nvGraphicFramePr>
        <p:xfrm>
          <a:off x="7608283" y="2624540"/>
          <a:ext cx="4084286" cy="736600"/>
        </p:xfrm>
        <a:graphic>
          <a:graphicData uri="http://schemas.openxmlformats.org/drawingml/2006/table">
            <a:tbl>
              <a:tblPr firstRow="1" bandRow="1">
                <a:tableStyleId>{5C22544A-7EE6-4342-B048-85BDC9FD1C3A}</a:tableStyleId>
              </a:tblPr>
              <a:tblGrid>
                <a:gridCol w="2025538"/>
                <a:gridCol w="2058748"/>
              </a:tblGrid>
              <a:tr h="0">
                <a:tc>
                  <a:txBody>
                    <a:bodyPr/>
                    <a:lstStyle/>
                    <a:p>
                      <a:pPr algn="ctr"/>
                      <a:r>
                        <a:rPr lang="zh-CN" altLang="en-US" dirty="0"/>
                        <a:t>最小测量值</a:t>
                      </a:r>
                      <a:endParaRPr lang="zh-CN" altLang="en-US" dirty="0"/>
                    </a:p>
                  </a:txBody>
                  <a:tcPr/>
                </a:tc>
                <a:tc>
                  <a:txBody>
                    <a:bodyPr/>
                    <a:lstStyle/>
                    <a:p>
                      <a:pPr algn="ctr"/>
                      <a:r>
                        <a:rPr lang="zh-CN" altLang="en-US" dirty="0"/>
                        <a:t>最大测量值</a:t>
                      </a:r>
                      <a:endParaRPr lang="zh-CN" altLang="en-US" dirty="0"/>
                    </a:p>
                  </a:txBody>
                  <a:tcPr/>
                </a:tc>
              </a:tr>
              <a:tr h="370840">
                <a:tc>
                  <a:txBody>
                    <a:bodyPr/>
                    <a:lstStyle/>
                    <a:p>
                      <a:pPr algn="ctr"/>
                      <a:r>
                        <a:rPr lang="en-US" dirty="0"/>
                        <a:t>0</a:t>
                      </a:r>
                      <a:endParaRPr lang="en-US" dirty="0"/>
                    </a:p>
                  </a:txBody>
                  <a:tcPr/>
                </a:tc>
                <a:tc>
                  <a:txBody>
                    <a:bodyPr/>
                    <a:lstStyle/>
                    <a:p>
                      <a:pPr algn="ctr"/>
                      <a:r>
                        <a:rPr lang="en-US" altLang="zh-CN" dirty="0"/>
                        <a:t>409</a:t>
                      </a:r>
                      <a:r>
                        <a:rPr lang="en-US" dirty="0"/>
                        <a:t>5</a:t>
                      </a:r>
                      <a:endParaRPr lang="en-US"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pic>
        <p:nvPicPr>
          <p:cNvPr id="2" name="图片 1"/>
          <p:cNvPicPr>
            <a:picLocks noChangeAspect="1"/>
          </p:cNvPicPr>
          <p:nvPr/>
        </p:nvPicPr>
        <p:blipFill>
          <a:blip r:embed="rId1"/>
          <a:stretch>
            <a:fillRect/>
          </a:stretch>
        </p:blipFill>
        <p:spPr>
          <a:xfrm>
            <a:off x="781685" y="2318385"/>
            <a:ext cx="9344025" cy="2409825"/>
          </a:xfrm>
          <a:prstGeom prst="rect">
            <a:avLst/>
          </a:prstGeom>
        </p:spPr>
      </p:pic>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rPr>
              <a:t>程序代码</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endPar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4</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3" name="文本框 2"/>
          <p:cNvSpPr txBox="1"/>
          <p:nvPr/>
        </p:nvSpPr>
        <p:spPr>
          <a:xfrm>
            <a:off x="3759267" y="1262380"/>
            <a:ext cx="11079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dirty="0">
                <a:solidFill>
                  <a:prstClr val="black"/>
                </a:solidFill>
                <a:latin typeface="Calibri" panose="020F0502020204030204"/>
                <a:ea typeface="等线" panose="02010600030101010101" charset="-122"/>
              </a:rPr>
              <a:t>转换</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显示</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p:txBody>
      </p:sp>
      <p:graphicFrame>
        <p:nvGraphicFramePr>
          <p:cNvPr id="4" name="表格 4"/>
          <p:cNvGraphicFramePr>
            <a:graphicFrameLocks noGrp="1"/>
          </p:cNvGraphicFramePr>
          <p:nvPr/>
        </p:nvGraphicFramePr>
        <p:xfrm>
          <a:off x="7608283" y="2624540"/>
          <a:ext cx="4084286" cy="736600"/>
        </p:xfrm>
        <a:graphic>
          <a:graphicData uri="http://schemas.openxmlformats.org/drawingml/2006/table">
            <a:tbl>
              <a:tblPr firstRow="1" bandRow="1">
                <a:tableStyleId>{5C22544A-7EE6-4342-B048-85BDC9FD1C3A}</a:tableStyleId>
              </a:tblPr>
              <a:tblGrid>
                <a:gridCol w="2025538"/>
                <a:gridCol w="2058748"/>
              </a:tblGrid>
              <a:tr h="0">
                <a:tc>
                  <a:txBody>
                    <a:bodyPr/>
                    <a:lstStyle/>
                    <a:p>
                      <a:pPr algn="ctr"/>
                      <a:r>
                        <a:rPr lang="zh-CN" altLang="en-US" dirty="0"/>
                        <a:t>最小测量值</a:t>
                      </a:r>
                      <a:endParaRPr lang="zh-CN" altLang="en-US" dirty="0"/>
                    </a:p>
                  </a:txBody>
                  <a:tcPr/>
                </a:tc>
                <a:tc>
                  <a:txBody>
                    <a:bodyPr/>
                    <a:lstStyle/>
                    <a:p>
                      <a:pPr algn="ctr"/>
                      <a:r>
                        <a:rPr lang="zh-CN" altLang="en-US" dirty="0"/>
                        <a:t>最大测量值</a:t>
                      </a:r>
                      <a:endParaRPr lang="zh-CN" altLang="en-US" dirty="0"/>
                    </a:p>
                  </a:txBody>
                  <a:tcPr/>
                </a:tc>
              </a:tr>
              <a:tr h="370840">
                <a:tc>
                  <a:txBody>
                    <a:bodyPr/>
                    <a:lstStyle/>
                    <a:p>
                      <a:pPr algn="ctr"/>
                      <a:r>
                        <a:rPr lang="en-US" altLang="zh-CN" dirty="0"/>
                        <a:t>0</a:t>
                      </a:r>
                      <a:endParaRPr lang="zh-CN" altLang="en-US" dirty="0"/>
                    </a:p>
                  </a:txBody>
                  <a:tcPr/>
                </a:tc>
                <a:tc>
                  <a:txBody>
                    <a:bodyPr/>
                    <a:lstStyle/>
                    <a:p>
                      <a:pPr algn="ctr"/>
                      <a:r>
                        <a:rPr lang="en-US" altLang="zh-CN" dirty="0"/>
                        <a:t>300</a:t>
                      </a:r>
                      <a:endParaRPr lang="zh-CN" altLang="en-US"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765979" y="2908947"/>
            <a:ext cx="2436860"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endPar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9" name="PA-矩形 3"/>
          <p:cNvSpPr/>
          <p:nvPr>
            <p:custDataLst>
              <p:tags r:id="rId1"/>
            </p:custDataLst>
          </p:nvPr>
        </p:nvSpPr>
        <p:spPr>
          <a:xfrm>
            <a:off x="1969583" y="2401115"/>
            <a:ext cx="5690172" cy="1015663"/>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rPr>
              <a:t>谢谢观看</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endParaRPr>
          </a:p>
        </p:txBody>
      </p:sp>
      <p:sp>
        <p:nvSpPr>
          <p:cNvPr id="11"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3" name="图片 12"/>
          <p:cNvPicPr>
            <a:picLocks noChangeAspect="1"/>
          </p:cNvPicPr>
          <p:nvPr/>
        </p:nvPicPr>
        <p:blipFill>
          <a:blip r:embed="rId2"/>
          <a:stretch>
            <a:fillRect/>
          </a:stretch>
        </p:blipFill>
        <p:spPr>
          <a:xfrm>
            <a:off x="1267034" y="306689"/>
            <a:ext cx="1946275" cy="671114"/>
          </a:xfrm>
          <a:prstGeom prst="rect">
            <a:avLst/>
          </a:prstGeom>
        </p:spPr>
      </p:pic>
    </p:spTree>
  </p:cSld>
  <p:clrMapOvr>
    <a:masterClrMapping/>
  </p:clrMapOvr>
</p:sld>
</file>

<file path=ppt/tags/tag1.xml><?xml version="1.0" encoding="utf-8"?>
<p:tagLst xmlns:p="http://schemas.openxmlformats.org/presentationml/2006/main">
  <p:tag name="PA" val="v5.1.0"/>
</p:tagLst>
</file>

<file path=ppt/tags/tag2.xml><?xml version="1.0" encoding="utf-8"?>
<p:tagLst xmlns:p="http://schemas.openxmlformats.org/presentationml/2006/main">
  <p:tag name="PA" val="v5.1.0"/>
</p:tagLst>
</file>

<file path=ppt/tags/tag3.xml><?xml version="1.0" encoding="utf-8"?>
<p:tagLst xmlns:p="http://schemas.openxmlformats.org/presentationml/2006/main">
  <p:tag name="MH" val="20161008230036"/>
  <p:tag name="MH_LIBRARY" val="CONTENTS"/>
  <p:tag name="MH_TYPE" val="OTHERS"/>
  <p:tag name="ID" val="553514"/>
</p:tagLst>
</file>

<file path=ppt/tags/tag4.xml><?xml version="1.0" encoding="utf-8"?>
<p:tagLst xmlns:p="http://schemas.openxmlformats.org/presentationml/2006/main">
  <p:tag name="KSO_WM_UNIT_TABLE_BEAUTIFY" val="smartTable{1487122e-4c56-4f10-bfbe-cd5c5982c2a4}"/>
</p:tagLst>
</file>

<file path=ppt/tags/tag5.xml><?xml version="1.0" encoding="utf-8"?>
<p:tagLst xmlns:p="http://schemas.openxmlformats.org/presentationml/2006/main">
  <p:tag name="PA" val="v5.1.0"/>
</p:tagLst>
</file>

<file path=ppt/tags/tag6.xml><?xml version="1.0" encoding="utf-8"?>
<p:tagLst xmlns:p="http://schemas.openxmlformats.org/presentationml/2006/main">
  <p:tag name="ISPRING_SCORM_RATE_SLIDES" val="0"/>
  <p:tag name="ISPRING_SCORM_RATE_QUIZZES" val="0"/>
  <p:tag name="ISPRING_SCORM_PASSING_SCORE" val="0.000000"/>
  <p:tag name="ISPRING_ULTRA_SCORM_COURSE_ID" val="0E1D4189-C6CE-4E0A-8573-37DE6D2BCA2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codi\Desktop"/>
  <p:tag name="ISPRING_PRESENTATION_TITLE" val="演示文稿2"/>
  <p:tag name="ISPRING_FIRST_PUBLI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278</Words>
  <Application>WPS 演示</Application>
  <PresentationFormat>宽屏</PresentationFormat>
  <Paragraphs>84</Paragraphs>
  <Slides>9</Slides>
  <Notes>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vt:i4>
      </vt:variant>
    </vt:vector>
  </HeadingPairs>
  <TitlesOfParts>
    <vt:vector size="25" baseType="lpstr">
      <vt:lpstr>Arial</vt:lpstr>
      <vt:lpstr>宋体</vt:lpstr>
      <vt:lpstr>Wingdings</vt:lpstr>
      <vt:lpstr>思源黑体</vt:lpstr>
      <vt:lpstr>Open Sans</vt:lpstr>
      <vt:lpstr>黑体</vt:lpstr>
      <vt:lpstr>思源黑体 CN Heavy</vt:lpstr>
      <vt:lpstr>微软雅黑</vt:lpstr>
      <vt:lpstr>等线</vt:lpstr>
      <vt:lpstr>Calibri</vt:lpstr>
      <vt:lpstr>字魂35号-经典雅黑</vt:lpstr>
      <vt:lpstr>Arial Unicode MS</vt:lpstr>
      <vt:lpstr>Calibri Light</vt:lpstr>
      <vt:lpstr>Segoe Print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yansgtang</cp:lastModifiedBy>
  <cp:revision>42</cp:revision>
  <dcterms:created xsi:type="dcterms:W3CDTF">2019-11-11T11:40:00Z</dcterms:created>
  <dcterms:modified xsi:type="dcterms:W3CDTF">2020-04-14T06:18:36Z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