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362" r:id="rId4"/>
    <p:sldId id="346" r:id="rId5"/>
    <p:sldId id="375" r:id="rId6"/>
    <p:sldId id="324" r:id="rId7"/>
    <p:sldId id="395" r:id="rId8"/>
    <p:sldId id="341" r:id="rId9"/>
    <p:sldId id="343" r:id="rId10"/>
    <p:sldId id="427" r:id="rId11"/>
    <p:sldId id="359" r:id="rId12"/>
    <p:sldId id="398" r:id="rId13"/>
    <p:sldId id="399" r:id="rId14"/>
    <p:sldId id="345" r:id="rId15"/>
    <p:sldId id="347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  <a:srgbClr val="C88330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6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55000"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rgbClr val="F2F2F2">
              <a:alpha val="6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1300480" y="2023141"/>
            <a:ext cx="909320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Wulink-NOVA</a:t>
            </a:r>
            <a:endParaRPr lang="en-US" altLang="zh-CN" sz="4400" b="1" dirty="0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5" name="图片 4" descr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3623" y="4969611"/>
            <a:ext cx="3404753" cy="1269956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66750" y="2950182"/>
            <a:ext cx="10360217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物联网编程课程</a:t>
            </a:r>
            <a:endParaRPr lang="zh-CN" altLang="en-US" sz="4400" b="1" dirty="0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521244" y="343090"/>
            <a:ext cx="2657846" cy="971686"/>
            <a:chOff x="606969" y="381190"/>
            <a:chExt cx="2657846" cy="971686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969" y="381190"/>
              <a:ext cx="2657846" cy="971686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667265" y="660400"/>
              <a:ext cx="2512540" cy="509373"/>
            </a:xfrm>
            <a:prstGeom prst="rect">
              <a:avLst/>
            </a:prstGeom>
            <a:solidFill>
              <a:srgbClr val="C883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168" y="691217"/>
              <a:ext cx="476316" cy="447737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1462166" y="685893"/>
              <a:ext cx="1605280" cy="5219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程序编写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624205" y="2404745"/>
            <a:ext cx="247078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 i="1"/>
              <a:t>用亮度传感器</a:t>
            </a:r>
            <a:endParaRPr lang="zh-CN" altLang="en-US" sz="2400" b="1" i="1"/>
          </a:p>
          <a:p>
            <a:r>
              <a:rPr lang="zh-CN" altLang="en-US" sz="2400" b="1" i="1"/>
              <a:t>控制灯的亮灭</a:t>
            </a:r>
            <a:endParaRPr lang="zh-CN" altLang="en-US" sz="2400" b="1" i="1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6960" y="781050"/>
            <a:ext cx="5438775" cy="456755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521244" y="343090"/>
            <a:ext cx="2657846" cy="971686"/>
            <a:chOff x="606969" y="381190"/>
            <a:chExt cx="2657846" cy="971686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969" y="381190"/>
              <a:ext cx="2657846" cy="971686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667265" y="660400"/>
              <a:ext cx="2512540" cy="509373"/>
            </a:xfrm>
            <a:prstGeom prst="rect">
              <a:avLst/>
            </a:prstGeom>
            <a:solidFill>
              <a:srgbClr val="C883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168" y="691217"/>
              <a:ext cx="476316" cy="447737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1462166" y="685893"/>
              <a:ext cx="1605280" cy="5219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程序编写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365760" y="2155825"/>
            <a:ext cx="322135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/>
              <a:t>用亮度传感器</a:t>
            </a:r>
            <a:endParaRPr lang="zh-CN" altLang="en-US" sz="2400" b="1"/>
          </a:p>
          <a:p>
            <a:r>
              <a:rPr lang="zh-CN" altLang="en-US" sz="2400" b="1"/>
              <a:t>声音传感器</a:t>
            </a:r>
            <a:endParaRPr lang="zh-CN" altLang="en-US" sz="2400" b="1"/>
          </a:p>
          <a:p>
            <a:r>
              <a:rPr lang="zh-CN" altLang="en-US" sz="2400" b="1"/>
              <a:t>同时控制灯的亮灭</a:t>
            </a:r>
            <a:endParaRPr lang="zh-CN" altLang="en-US" sz="2400" b="1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4355" y="1482090"/>
            <a:ext cx="8688070" cy="389318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521244" y="343090"/>
            <a:ext cx="2657846" cy="971686"/>
            <a:chOff x="606969" y="381190"/>
            <a:chExt cx="2657846" cy="971686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969" y="381190"/>
              <a:ext cx="2657846" cy="971686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667265" y="660400"/>
              <a:ext cx="2512540" cy="509373"/>
            </a:xfrm>
            <a:prstGeom prst="rect">
              <a:avLst/>
            </a:prstGeom>
            <a:solidFill>
              <a:srgbClr val="C883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168" y="691217"/>
              <a:ext cx="476316" cy="447737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1462166" y="685893"/>
              <a:ext cx="1605280" cy="5219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程序编写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9975" y="968375"/>
            <a:ext cx="5470525" cy="463232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750570" y="2480945"/>
            <a:ext cx="217424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/>
              <a:t>对比上一个程序，有什么不同之处？</a:t>
            </a:r>
            <a:endParaRPr lang="zh-CN" altLang="en-US" sz="2400" b="1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521244" y="343090"/>
            <a:ext cx="2738544" cy="971686"/>
            <a:chOff x="606969" y="381190"/>
            <a:chExt cx="2738544" cy="971686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969" y="381190"/>
              <a:ext cx="2657846" cy="971686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667265" y="660400"/>
              <a:ext cx="2512540" cy="509373"/>
            </a:xfrm>
            <a:prstGeom prst="rect">
              <a:avLst/>
            </a:prstGeom>
            <a:solidFill>
              <a:srgbClr val="C883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168" y="691217"/>
              <a:ext cx="476316" cy="447737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1365484" y="667565"/>
              <a:ext cx="198002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拓展与思考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2261870" y="2210435"/>
            <a:ext cx="638619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/>
              <a:t>1.</a:t>
            </a:r>
            <a:r>
              <a:rPr lang="zh-CN" altLang="en-US" sz="2400" b="1"/>
              <a:t>如何用亮度传感器控制灯光亮灭的同时，用数码管显示周围的环境亮度值？</a:t>
            </a:r>
            <a:endParaRPr lang="zh-CN" altLang="en-US" sz="2400" b="1"/>
          </a:p>
          <a:p>
            <a:endParaRPr lang="zh-CN" altLang="en-US" sz="2400" b="1"/>
          </a:p>
          <a:p>
            <a:endParaRPr lang="zh-CN" altLang="en-US" sz="2400" b="1"/>
          </a:p>
          <a:p>
            <a:r>
              <a:rPr lang="en-US" altLang="zh-CN" sz="2400" b="1"/>
              <a:t>2.</a:t>
            </a:r>
            <a:r>
              <a:rPr lang="zh-CN" altLang="en-US" sz="2400" b="1"/>
              <a:t>除了使用亮度传感器和声音传感器控制灯光，</a:t>
            </a:r>
            <a:endParaRPr lang="zh-CN" altLang="en-US" sz="2400" b="1"/>
          </a:p>
          <a:p>
            <a:r>
              <a:rPr lang="zh-CN" altLang="en-US" sz="2400" b="1"/>
              <a:t>还可以使用什么方法让灯光控制更智能更方便？</a:t>
            </a:r>
            <a:endParaRPr lang="zh-CN" altLang="en-US" sz="2400" b="1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55000"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rgbClr val="F2F2F2">
              <a:alpha val="6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317258" y="2132198"/>
            <a:ext cx="909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谢谢</a:t>
            </a:r>
            <a:r>
              <a:rPr lang="zh-CN" altLang="en-US" sz="4800" b="1" dirty="0"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观看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pattFill prst="dkUpDiag">
                <a:fgClr>
                  <a:prstClr val="white">
                    <a:lumMod val="50000"/>
                  </a:prstClr>
                </a:fgClr>
                <a:bgClr>
                  <a:prstClr val="black">
                    <a:lumMod val="75000"/>
                    <a:lumOff val="25000"/>
                  </a:prstClr>
                </a:bgClr>
              </a:patt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pic>
        <p:nvPicPr>
          <p:cNvPr id="5" name="图片 4" descr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3623" y="4969611"/>
            <a:ext cx="3404753" cy="126995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55000"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rgbClr val="F2F2F2">
              <a:alpha val="6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1300480" y="2023141"/>
            <a:ext cx="909320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sz="4400" b="1" dirty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使用</a:t>
            </a:r>
            <a:r>
              <a:rPr lang="zh-CN" altLang="en-US" sz="4400" b="1" dirty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亮度传感器</a:t>
            </a:r>
            <a:r>
              <a:rPr lang="zh-CN" altLang="en-US" sz="4400" b="1" dirty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与声音传感器</a:t>
            </a:r>
            <a:r>
              <a:rPr lang="en-US" altLang="zh-CN" sz="4400" b="1" dirty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——</a:t>
            </a:r>
            <a:endParaRPr lang="en-US" altLang="zh-CN" sz="4400" b="1" dirty="0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5" name="图片 4" descr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3623" y="4969611"/>
            <a:ext cx="3404753" cy="1269956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66750" y="2950182"/>
            <a:ext cx="10360217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智能声控灯</a:t>
            </a:r>
            <a:endParaRPr lang="zh-CN" altLang="en-US" sz="4400" b="1" dirty="0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55000"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rgbClr val="F2F2F2">
              <a:alpha val="6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249959" y="578840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课程思路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031533" y="1821809"/>
            <a:ext cx="26212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一、</a:t>
            </a:r>
            <a:r>
              <a:rPr lang="zh-CN" altLang="en-US" sz="32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情景描述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906895" y="1841500"/>
            <a:ext cx="30575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二、</a:t>
            </a:r>
            <a:r>
              <a:rPr lang="zh-CN" altLang="en-US" sz="32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知识概念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031533" y="3449443"/>
            <a:ext cx="26212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三、作品制作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989426" y="3553265"/>
            <a:ext cx="26212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四、程序编写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110908" y="4967728"/>
            <a:ext cx="30276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五、拓展与思考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521244" y="343090"/>
            <a:ext cx="2657846" cy="971686"/>
            <a:chOff x="606969" y="381190"/>
            <a:chExt cx="2657846" cy="971686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969" y="381190"/>
              <a:ext cx="2657846" cy="971686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667265" y="660400"/>
              <a:ext cx="2512540" cy="509373"/>
            </a:xfrm>
            <a:prstGeom prst="rect">
              <a:avLst/>
            </a:prstGeom>
            <a:solidFill>
              <a:srgbClr val="C883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168" y="691217"/>
              <a:ext cx="476316" cy="447737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1462166" y="685893"/>
              <a:ext cx="1605280" cy="5219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情景描述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2222500" y="2097405"/>
            <a:ext cx="6424930" cy="2676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/>
              <a:t>普通灯一般使用机械开关控制亮灭，而智能灯使用各种传感器控制亮灭。本课将学习制作一种智能声控灯，它能够在检测到周围光线比较暗、同时声音强度达到指定值以上时自动点亮。不仅能够给使用者带来方便，还可以节约用电。</a:t>
            </a:r>
            <a:endParaRPr lang="zh-CN" altLang="en-US" sz="2800" b="1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521244" y="343090"/>
            <a:ext cx="2657846" cy="971686"/>
            <a:chOff x="606969" y="381190"/>
            <a:chExt cx="2657846" cy="971686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969" y="381190"/>
              <a:ext cx="2657846" cy="971686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667265" y="660400"/>
              <a:ext cx="2512540" cy="509373"/>
            </a:xfrm>
            <a:prstGeom prst="rect">
              <a:avLst/>
            </a:prstGeom>
            <a:solidFill>
              <a:srgbClr val="C883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168" y="691217"/>
              <a:ext cx="476316" cy="447737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1462166" y="685893"/>
              <a:ext cx="16209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知识概念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11" name="直接连接符 10"/>
          <p:cNvCxnSpPr/>
          <p:nvPr/>
        </p:nvCxnSpPr>
        <p:spPr>
          <a:xfrm flipH="1">
            <a:off x="5111554" y="653508"/>
            <a:ext cx="19050" cy="58293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6141720" y="1980565"/>
            <a:ext cx="4669155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/>
              <a:t>亮度传感器其实是一个光敏管，能够感知周围光线的强度，通过转化和采集后输出具体数值。</a:t>
            </a:r>
            <a:endParaRPr lang="zh-CN" altLang="en-US" sz="2400" b="1"/>
          </a:p>
          <a:p>
            <a:endParaRPr lang="zh-CN" altLang="en-US" sz="2400" b="1"/>
          </a:p>
          <a:p>
            <a:r>
              <a:rPr lang="zh-CN" altLang="en-US" sz="2400" b="1"/>
              <a:t>WULink-NOVA套件中的</a:t>
            </a:r>
            <a:r>
              <a:rPr lang="zh-CN" altLang="en-US" sz="2400" b="1"/>
              <a:t>亮度传感器的输出信号为模拟量，调用“读模拟口”指令读取。</a:t>
            </a:r>
            <a:endParaRPr lang="zh-CN" altLang="en-US" sz="2400" b="1"/>
          </a:p>
          <a:p>
            <a:r>
              <a:rPr lang="zh-CN" altLang="en-US" sz="2400" b="1"/>
              <a:t>光线强度取值范围是（0，4095）。</a:t>
            </a:r>
            <a:endParaRPr lang="zh-CN" altLang="en-US" sz="2400" b="1"/>
          </a:p>
        </p:txBody>
      </p:sp>
      <p:sp>
        <p:nvSpPr>
          <p:cNvPr id="7" name="文本框 6"/>
          <p:cNvSpPr txBox="1"/>
          <p:nvPr/>
        </p:nvSpPr>
        <p:spPr>
          <a:xfrm>
            <a:off x="6624955" y="1131570"/>
            <a:ext cx="30219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 i="1"/>
              <a:t>         </a:t>
            </a:r>
            <a:r>
              <a:rPr lang="zh-CN" altLang="en-US" sz="2400" b="1" i="1"/>
              <a:t>亮度传感器</a:t>
            </a:r>
            <a:r>
              <a:rPr lang="zh-CN" altLang="en-US" sz="2400" b="1" i="1"/>
              <a:t>模块</a:t>
            </a:r>
            <a:endParaRPr lang="zh-CN" altLang="en-US" sz="2400" b="1" i="1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335" y="1701800"/>
            <a:ext cx="4043680" cy="373316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521244" y="343090"/>
            <a:ext cx="2657846" cy="971686"/>
            <a:chOff x="606969" y="381190"/>
            <a:chExt cx="2657846" cy="971686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969" y="381190"/>
              <a:ext cx="2657846" cy="971686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667265" y="660400"/>
              <a:ext cx="2512540" cy="509373"/>
            </a:xfrm>
            <a:prstGeom prst="rect">
              <a:avLst/>
            </a:prstGeom>
            <a:solidFill>
              <a:srgbClr val="C883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168" y="691217"/>
              <a:ext cx="476316" cy="447737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1462166" y="685893"/>
              <a:ext cx="16209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知识概念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11" name="直接连接符 10"/>
          <p:cNvCxnSpPr/>
          <p:nvPr/>
        </p:nvCxnSpPr>
        <p:spPr>
          <a:xfrm flipH="1">
            <a:off x="5111554" y="653508"/>
            <a:ext cx="19050" cy="58293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5942965" y="1995805"/>
            <a:ext cx="5015865" cy="37846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/>
              <a:t>声音传感器里面有一个对声音敏感的电容式驻极体话筒，声波会使话筒内的驻极体薄膜振动，产生电压变化，通过转化和采集后输出具体数值。</a:t>
            </a:r>
            <a:endParaRPr lang="zh-CN" altLang="en-US" sz="2400" b="1"/>
          </a:p>
          <a:p>
            <a:endParaRPr lang="zh-CN" altLang="en-US" sz="2400" b="1"/>
          </a:p>
          <a:p>
            <a:r>
              <a:rPr lang="zh-CN" altLang="en-US" sz="2400" b="1"/>
              <a:t>WULink-NOVA套件中的声音传感器输出信号也为模拟量，调用“读模拟口”指令读取，声音强度取值范围是（0，4095）。</a:t>
            </a:r>
            <a:endParaRPr lang="zh-CN" altLang="en-US" sz="2400" b="1"/>
          </a:p>
        </p:txBody>
      </p:sp>
      <p:sp>
        <p:nvSpPr>
          <p:cNvPr id="7" name="文本框 6"/>
          <p:cNvSpPr txBox="1"/>
          <p:nvPr/>
        </p:nvSpPr>
        <p:spPr>
          <a:xfrm>
            <a:off x="6624955" y="1131570"/>
            <a:ext cx="30219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 i="1"/>
              <a:t>         </a:t>
            </a:r>
            <a:r>
              <a:rPr lang="zh-CN" altLang="en-US" sz="2400" b="1" i="1"/>
              <a:t>声音传感器</a:t>
            </a:r>
            <a:r>
              <a:rPr lang="zh-CN" altLang="en-US" sz="2400" b="1" i="1"/>
              <a:t>模块</a:t>
            </a:r>
            <a:endParaRPr lang="zh-CN" altLang="en-US" sz="2400" b="1" i="1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865" y="1720215"/>
            <a:ext cx="4551680" cy="38798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521244" y="343090"/>
            <a:ext cx="2657846" cy="971686"/>
            <a:chOff x="606969" y="381190"/>
            <a:chExt cx="2657846" cy="971686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969" y="381190"/>
              <a:ext cx="2657846" cy="971686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667265" y="660400"/>
              <a:ext cx="2512540" cy="509373"/>
            </a:xfrm>
            <a:prstGeom prst="rect">
              <a:avLst/>
            </a:prstGeom>
            <a:solidFill>
              <a:srgbClr val="C883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168" y="691217"/>
              <a:ext cx="476316" cy="447737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1462166" y="685893"/>
              <a:ext cx="16642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作品制作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11" name="直接连接符 10"/>
          <p:cNvCxnSpPr/>
          <p:nvPr/>
        </p:nvCxnSpPr>
        <p:spPr>
          <a:xfrm flipH="1">
            <a:off x="5629468" y="622300"/>
            <a:ext cx="19050" cy="58293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62865" y="2635885"/>
            <a:ext cx="5353050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prstClr val="black">
                    <a:lumMod val="65000"/>
                    <a:lumOff val="35000"/>
                  </a:prst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制作一个可以用</a:t>
            </a:r>
            <a:endParaRPr lang="zh-CN" altLang="en-US" sz="2800" b="1" dirty="0">
              <a:solidFill>
                <a:prstClr val="black">
                  <a:lumMod val="65000"/>
                  <a:lumOff val="35000"/>
                </a:prst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r>
              <a:rPr lang="zh-CN" altLang="en-US" sz="2800" b="1" dirty="0">
                <a:solidFill>
                  <a:prstClr val="black">
                    <a:lumMod val="65000"/>
                    <a:lumOff val="35000"/>
                  </a:prst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亮度传感器和声音传感器</a:t>
            </a:r>
            <a:endParaRPr lang="zh-CN" altLang="en-US" sz="2800" b="1" dirty="0">
              <a:solidFill>
                <a:prstClr val="black">
                  <a:lumMod val="65000"/>
                  <a:lumOff val="35000"/>
                </a:prst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r>
              <a:rPr lang="zh-CN" altLang="en-US" sz="2800" b="1" dirty="0">
                <a:solidFill>
                  <a:prstClr val="black">
                    <a:lumMod val="65000"/>
                    <a:lumOff val="35000"/>
                  </a:prst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来</a:t>
            </a:r>
            <a:r>
              <a:rPr lang="zh-CN" altLang="en-US" sz="2800" b="1" dirty="0">
                <a:solidFill>
                  <a:prstClr val="black">
                    <a:lumMod val="65000"/>
                    <a:lumOff val="35000"/>
                  </a:prst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模拟智能声控灯的</a:t>
            </a:r>
            <a:r>
              <a:rPr lang="zh-CN" altLang="en-US" sz="2800" b="1" dirty="0">
                <a:solidFill>
                  <a:prstClr val="black">
                    <a:lumMod val="65000"/>
                    <a:lumOff val="35000"/>
                  </a:prst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作品</a:t>
            </a:r>
            <a:endParaRPr lang="zh-CN" altLang="en-US" sz="2800" b="1" dirty="0">
              <a:solidFill>
                <a:prstClr val="black">
                  <a:lumMod val="65000"/>
                  <a:lumOff val="35000"/>
                </a:prst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endParaRPr lang="zh-CN" altLang="en-US" sz="2800" b="1" dirty="0">
              <a:solidFill>
                <a:prstClr val="black">
                  <a:lumMod val="65000"/>
                  <a:lumOff val="35000"/>
                </a:prst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492240" y="828040"/>
            <a:ext cx="4512945" cy="61239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/>
              <a:t>制作一个用亮度传感器和声音传感器来模拟智能声控灯</a:t>
            </a:r>
            <a:r>
              <a:rPr lang="zh-CN" altLang="en-US" sz="2800" b="1"/>
              <a:t>的WULink-NOVA智能装置，</a:t>
            </a:r>
            <a:endParaRPr lang="zh-CN" altLang="en-US" sz="2800" b="1"/>
          </a:p>
          <a:p>
            <a:r>
              <a:rPr lang="zh-CN" altLang="en-US" sz="2800" b="1"/>
              <a:t>需要使用以下配件：</a:t>
            </a:r>
            <a:endParaRPr lang="zh-CN" altLang="en-US" sz="2800" b="1"/>
          </a:p>
          <a:p>
            <a:endParaRPr lang="zh-CN" altLang="en-US" sz="2800" b="1"/>
          </a:p>
          <a:p>
            <a:r>
              <a:rPr lang="zh-CN" altLang="en-US" sz="2800" b="1">
                <a:sym typeface="+mn-ea"/>
              </a:rPr>
              <a:t>  WULink-NOVA主控板</a:t>
            </a:r>
            <a:endParaRPr lang="zh-CN" altLang="en-US" sz="2800" b="1">
              <a:sym typeface="+mn-ea"/>
            </a:endParaRPr>
          </a:p>
          <a:p>
            <a:r>
              <a:rPr lang="zh-CN" altLang="en-US" sz="2800" b="1">
                <a:sym typeface="+mn-ea"/>
              </a:rPr>
              <a:t>  </a:t>
            </a:r>
            <a:r>
              <a:rPr lang="en-US" altLang="zh-CN" sz="2800" b="1">
                <a:sym typeface="+mn-ea"/>
              </a:rPr>
              <a:t>RGB LED</a:t>
            </a:r>
            <a:r>
              <a:rPr lang="zh-CN" altLang="en-US" sz="2800" b="1">
                <a:sym typeface="+mn-ea"/>
              </a:rPr>
              <a:t>模块</a:t>
            </a:r>
            <a:endParaRPr lang="zh-CN" altLang="en-US" sz="2800" b="1">
              <a:sym typeface="+mn-ea"/>
            </a:endParaRPr>
          </a:p>
          <a:p>
            <a:r>
              <a:rPr lang="zh-CN" altLang="en-US" sz="2800" b="1">
                <a:sym typeface="+mn-ea"/>
              </a:rPr>
              <a:t>  数码管模块</a:t>
            </a:r>
            <a:endParaRPr lang="zh-CN" altLang="en-US" sz="2800" b="1">
              <a:sym typeface="+mn-ea"/>
            </a:endParaRPr>
          </a:p>
          <a:p>
            <a:r>
              <a:rPr lang="zh-CN" altLang="en-US" sz="2800" b="1">
                <a:sym typeface="+mn-ea"/>
              </a:rPr>
              <a:t>  亮度传感器</a:t>
            </a:r>
            <a:r>
              <a:rPr lang="zh-CN" altLang="en-US" sz="2800" b="1">
                <a:sym typeface="+mn-ea"/>
              </a:rPr>
              <a:t>模块</a:t>
            </a:r>
            <a:endParaRPr lang="zh-CN" altLang="en-US" sz="2800" b="1">
              <a:sym typeface="+mn-ea"/>
            </a:endParaRPr>
          </a:p>
          <a:p>
            <a:r>
              <a:rPr lang="zh-CN" altLang="en-US" sz="2800" b="1">
                <a:sym typeface="+mn-ea"/>
              </a:rPr>
              <a:t>  声音传感器模块</a:t>
            </a:r>
            <a:endParaRPr lang="zh-CN" altLang="en-US" sz="2800" b="1">
              <a:sym typeface="+mn-ea"/>
            </a:endParaRPr>
          </a:p>
          <a:p>
            <a:r>
              <a:rPr lang="zh-CN" altLang="en-US" sz="2800" b="1">
                <a:sym typeface="+mn-ea"/>
              </a:rPr>
              <a:t>  电源适配器</a:t>
            </a:r>
            <a:endParaRPr lang="zh-CN" altLang="en-US" sz="2800" b="1">
              <a:sym typeface="+mn-ea"/>
            </a:endParaRPr>
          </a:p>
          <a:p>
            <a:r>
              <a:rPr lang="zh-CN" altLang="en-US" sz="2800" b="1">
                <a:sym typeface="+mn-ea"/>
              </a:rPr>
              <a:t>  三根白色</a:t>
            </a:r>
            <a:r>
              <a:rPr lang="en-US" altLang="zh-CN" sz="2800" b="1">
                <a:sym typeface="+mn-ea"/>
              </a:rPr>
              <a:t>/</a:t>
            </a:r>
            <a:r>
              <a:rPr lang="zh-CN" altLang="en-US" sz="2800" b="1">
                <a:sym typeface="+mn-ea"/>
              </a:rPr>
              <a:t>黑色</a:t>
            </a:r>
            <a:r>
              <a:rPr lang="zh-CN" altLang="en-US" sz="2800" b="1">
                <a:sym typeface="+mn-ea"/>
              </a:rPr>
              <a:t>连接线</a:t>
            </a:r>
            <a:endParaRPr lang="zh-CN" altLang="en-US" sz="2800" b="1">
              <a:sym typeface="+mn-ea"/>
            </a:endParaRPr>
          </a:p>
          <a:p>
            <a:r>
              <a:rPr lang="zh-CN" altLang="en-US" sz="2800" b="1">
                <a:sym typeface="+mn-ea"/>
              </a:rPr>
              <a:t>  一根红色连接线</a:t>
            </a:r>
            <a:endParaRPr lang="zh-CN" altLang="en-US" sz="2800" b="1"/>
          </a:p>
          <a:p>
            <a:endParaRPr lang="zh-CN" altLang="en-US" sz="2800" b="1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521244" y="343090"/>
            <a:ext cx="2657846" cy="971686"/>
            <a:chOff x="606969" y="381190"/>
            <a:chExt cx="2657846" cy="971686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969" y="381190"/>
              <a:ext cx="2657846" cy="971686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667265" y="660400"/>
              <a:ext cx="2512540" cy="509373"/>
            </a:xfrm>
            <a:prstGeom prst="rect">
              <a:avLst/>
            </a:prstGeom>
            <a:solidFill>
              <a:srgbClr val="C883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168" y="691217"/>
              <a:ext cx="476316" cy="447737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1462166" y="685893"/>
              <a:ext cx="16209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作品制作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3259455" y="5894070"/>
            <a:ext cx="61658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sz="2400" b="1"/>
              <a:t>“</a:t>
            </a:r>
            <a:r>
              <a:rPr lang="zh-CN" sz="2400" b="1"/>
              <a:t>智能声控</a:t>
            </a:r>
            <a:r>
              <a:rPr lang="zh-CN" sz="2400" b="1"/>
              <a:t>灯</a:t>
            </a:r>
            <a:r>
              <a:rPr sz="2400" b="1"/>
              <a:t>”范例作品硬件连接图</a:t>
            </a:r>
            <a:endParaRPr sz="2400" b="1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6110" y="1447800"/>
            <a:ext cx="8091170" cy="391287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521244" y="343090"/>
            <a:ext cx="2657846" cy="971686"/>
            <a:chOff x="606969" y="381190"/>
            <a:chExt cx="2657846" cy="971686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969" y="381190"/>
              <a:ext cx="2657846" cy="971686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667265" y="660400"/>
              <a:ext cx="2512540" cy="509373"/>
            </a:xfrm>
            <a:prstGeom prst="rect">
              <a:avLst/>
            </a:prstGeom>
            <a:solidFill>
              <a:srgbClr val="C883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168" y="691217"/>
              <a:ext cx="476316" cy="447737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1462166" y="685893"/>
              <a:ext cx="1605280" cy="5219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程序编写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521335" y="2404745"/>
            <a:ext cx="247078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 i="1"/>
              <a:t>为了程序简洁，设置一个</a:t>
            </a:r>
            <a:r>
              <a:rPr lang="en-US" altLang="zh-CN" sz="2400" b="1" i="1"/>
              <a:t>RGB-SET</a:t>
            </a:r>
            <a:r>
              <a:rPr lang="zh-CN" altLang="en-US" sz="2400" b="1" i="1"/>
              <a:t>与</a:t>
            </a:r>
            <a:r>
              <a:rPr lang="en-US" altLang="zh-CN" sz="2400" b="1" i="1"/>
              <a:t>Light</a:t>
            </a:r>
            <a:r>
              <a:rPr lang="zh-CN" altLang="en-US" sz="2400" b="1" i="1"/>
              <a:t>之间的函数模块</a:t>
            </a:r>
            <a:endParaRPr lang="zh-CN" altLang="en-US" sz="2400" b="1" i="1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9445" y="1511300"/>
            <a:ext cx="6868160" cy="26162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810</Words>
  <Application>WPS 演示</Application>
  <PresentationFormat>宽屏</PresentationFormat>
  <Paragraphs>94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5" baseType="lpstr">
      <vt:lpstr>Arial</vt:lpstr>
      <vt:lpstr>宋体</vt:lpstr>
      <vt:lpstr>Wingdings</vt:lpstr>
      <vt:lpstr>黑体</vt:lpstr>
      <vt:lpstr>Calibri</vt:lpstr>
      <vt:lpstr>微软雅黑</vt:lpstr>
      <vt:lpstr>楷体</vt:lpstr>
      <vt:lpstr>Arial Unicode MS</vt:lpstr>
      <vt:lpstr>Calibri Light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赵骞</dc:creator>
  <cp:lastModifiedBy>搬砖骚年</cp:lastModifiedBy>
  <cp:revision>214</cp:revision>
  <dcterms:created xsi:type="dcterms:W3CDTF">2015-05-05T08:02:00Z</dcterms:created>
  <dcterms:modified xsi:type="dcterms:W3CDTF">2020-04-16T01:40:42Z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