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327" r:id="rId4"/>
    <p:sldId id="263" r:id="rId5"/>
    <p:sldId id="324" r:id="rId6"/>
    <p:sldId id="364" r:id="rId7"/>
    <p:sldId id="329" r:id="rId8"/>
    <p:sldId id="331" r:id="rId9"/>
    <p:sldId id="355" r:id="rId10"/>
    <p:sldId id="356" r:id="rId11"/>
    <p:sldId id="357" r:id="rId12"/>
    <p:sldId id="358" r:id="rId13"/>
    <p:sldId id="361" r:id="rId14"/>
    <p:sldId id="353" r:id="rId15"/>
    <p:sldId id="354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C8833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emf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00480" y="2037746"/>
            <a:ext cx="90932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基于Scratch的Nova智能造物入门</a:t>
            </a:r>
            <a:endParaRPr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15670" y="2980027"/>
            <a:ext cx="103602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Nova</a:t>
            </a:r>
            <a:endParaRPr lang="en-US" altLang="zh-CN"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作品制作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132688" y="669844"/>
            <a:ext cx="5059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第四步：连接主控板、运行插件程序 </a:t>
            </a:r>
            <a:endParaRPr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3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10" y="2463800"/>
            <a:ext cx="6655435" cy="13258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7563485" y="1927225"/>
            <a:ext cx="395160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“好好搭搭硬件下载”插件程序运行以后，会显示如左图的对话框。如果对话框左下角显示“打开端口成功”，并在选择串口框中显示串口名称，则主控板连接成功。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作品制作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132688" y="669844"/>
            <a:ext cx="5364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第五步：在线编译、下载程序到主控板 </a:t>
            </a:r>
            <a:endParaRPr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448425" y="2229485"/>
            <a:ext cx="3951605" cy="2399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单击窗口最右边“代码”区域中的“编译&amp;下载”按钮，浏览器将编写完成的程序代码上传到服务器进行编译，编译成Nova能够运行的机器码。</a:t>
            </a:r>
            <a:endParaRPr lang="zh-CN" sz="20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4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685" y="2165985"/>
            <a:ext cx="3631565" cy="24631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63449" y="677192"/>
              <a:ext cx="1605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作品保存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743" y="1877119"/>
            <a:ext cx="3200000" cy="360952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95" y="1877119"/>
            <a:ext cx="2590476" cy="20380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880" y="678815"/>
            <a:ext cx="3938270" cy="5500370"/>
          </a:xfrm>
          <a:prstGeom prst="rect">
            <a:avLst/>
          </a:prstGeom>
        </p:spPr>
      </p:pic>
      <p:sp>
        <p:nvSpPr>
          <p:cNvPr id="12" name="任意多边形: 形状 6"/>
          <p:cNvSpPr/>
          <p:nvPr/>
        </p:nvSpPr>
        <p:spPr>
          <a:xfrm>
            <a:off x="150059" y="1333847"/>
            <a:ext cx="900112" cy="900113"/>
          </a:xfrm>
          <a:custGeom>
            <a:avLst/>
            <a:gdLst>
              <a:gd name="connsiteX0" fmla="*/ 0 w 1235729"/>
              <a:gd name="connsiteY0" fmla="*/ 617865 h 1235729"/>
              <a:gd name="connsiteX1" fmla="*/ 617865 w 1235729"/>
              <a:gd name="connsiteY1" fmla="*/ 0 h 1235729"/>
              <a:gd name="connsiteX2" fmla="*/ 1235730 w 1235729"/>
              <a:gd name="connsiteY2" fmla="*/ 617865 h 1235729"/>
              <a:gd name="connsiteX3" fmla="*/ 617865 w 1235729"/>
              <a:gd name="connsiteY3" fmla="*/ 1235730 h 1235729"/>
              <a:gd name="connsiteX4" fmla="*/ 0 w 1235729"/>
              <a:gd name="connsiteY4" fmla="*/ 617865 h 123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5729" h="1235729">
                <a:moveTo>
                  <a:pt x="0" y="617865"/>
                </a:moveTo>
                <a:cubicBezTo>
                  <a:pt x="0" y="276628"/>
                  <a:pt x="276628" y="0"/>
                  <a:pt x="617865" y="0"/>
                </a:cubicBezTo>
                <a:cubicBezTo>
                  <a:pt x="959102" y="0"/>
                  <a:pt x="1235730" y="276628"/>
                  <a:pt x="1235730" y="617865"/>
                </a:cubicBezTo>
                <a:cubicBezTo>
                  <a:pt x="1235730" y="959102"/>
                  <a:pt x="959102" y="1235730"/>
                  <a:pt x="617865" y="1235730"/>
                </a:cubicBezTo>
                <a:cubicBezTo>
                  <a:pt x="276628" y="1235730"/>
                  <a:pt x="0" y="959102"/>
                  <a:pt x="0" y="617865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0968" tIns="180968" rIns="180968" bIns="180968" spcCol="1270" anchor="ctr"/>
          <a:p>
            <a:pPr algn="ctr" defTabSz="2400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zh-CN" sz="3200" dirty="0">
                <a:latin typeface="方正启体简体" pitchFamily="65" charset="-122"/>
                <a:ea typeface="方正启体简体" pitchFamily="65" charset="-122"/>
              </a:rPr>
              <a:t>1</a:t>
            </a:r>
            <a:endParaRPr lang="zh-CN" altLang="en-US" sz="3200" dirty="0">
              <a:latin typeface="方正启体简体" pitchFamily="65" charset="-122"/>
              <a:ea typeface="方正启体简体" pitchFamily="65" charset="-122"/>
            </a:endParaRPr>
          </a:p>
        </p:txBody>
      </p:sp>
      <p:sp>
        <p:nvSpPr>
          <p:cNvPr id="13" name="任意多边形: 形状 7"/>
          <p:cNvSpPr/>
          <p:nvPr/>
        </p:nvSpPr>
        <p:spPr>
          <a:xfrm>
            <a:off x="3176893" y="1333847"/>
            <a:ext cx="900112" cy="900113"/>
          </a:xfrm>
          <a:custGeom>
            <a:avLst/>
            <a:gdLst>
              <a:gd name="connsiteX0" fmla="*/ 0 w 1235729"/>
              <a:gd name="connsiteY0" fmla="*/ 617865 h 1235729"/>
              <a:gd name="connsiteX1" fmla="*/ 617865 w 1235729"/>
              <a:gd name="connsiteY1" fmla="*/ 0 h 1235729"/>
              <a:gd name="connsiteX2" fmla="*/ 1235730 w 1235729"/>
              <a:gd name="connsiteY2" fmla="*/ 617865 h 1235729"/>
              <a:gd name="connsiteX3" fmla="*/ 617865 w 1235729"/>
              <a:gd name="connsiteY3" fmla="*/ 1235730 h 1235729"/>
              <a:gd name="connsiteX4" fmla="*/ 0 w 1235729"/>
              <a:gd name="connsiteY4" fmla="*/ 617865 h 123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5729" h="1235729">
                <a:moveTo>
                  <a:pt x="0" y="617865"/>
                </a:moveTo>
                <a:cubicBezTo>
                  <a:pt x="0" y="276628"/>
                  <a:pt x="276628" y="0"/>
                  <a:pt x="617865" y="0"/>
                </a:cubicBezTo>
                <a:cubicBezTo>
                  <a:pt x="959102" y="0"/>
                  <a:pt x="1235730" y="276628"/>
                  <a:pt x="1235730" y="617865"/>
                </a:cubicBezTo>
                <a:cubicBezTo>
                  <a:pt x="1235730" y="959102"/>
                  <a:pt x="959102" y="1235730"/>
                  <a:pt x="617865" y="1235730"/>
                </a:cubicBezTo>
                <a:cubicBezTo>
                  <a:pt x="276628" y="1235730"/>
                  <a:pt x="0" y="959102"/>
                  <a:pt x="0" y="617865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0968" tIns="180968" rIns="180968" bIns="180968" spcCol="1270" anchor="ctr"/>
          <a:p>
            <a:pPr algn="ctr" defTabSz="2400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zh-CN" sz="3200" dirty="0">
                <a:latin typeface="方正启体简体" pitchFamily="65" charset="-122"/>
                <a:ea typeface="方正启体简体" pitchFamily="65" charset="-122"/>
              </a:rPr>
              <a:t>2</a:t>
            </a:r>
            <a:endParaRPr lang="zh-CN" altLang="en-US" sz="3200" dirty="0">
              <a:latin typeface="方正启体简体" pitchFamily="65" charset="-122"/>
              <a:ea typeface="方正启体简体" pitchFamily="65" charset="-122"/>
            </a:endParaRPr>
          </a:p>
        </p:txBody>
      </p:sp>
      <p:sp>
        <p:nvSpPr>
          <p:cNvPr id="14" name="任意多边形: 形状 9"/>
          <p:cNvSpPr/>
          <p:nvPr/>
        </p:nvSpPr>
        <p:spPr>
          <a:xfrm>
            <a:off x="6788581" y="1130458"/>
            <a:ext cx="900112" cy="900113"/>
          </a:xfrm>
          <a:custGeom>
            <a:avLst/>
            <a:gdLst>
              <a:gd name="connsiteX0" fmla="*/ 0 w 1235729"/>
              <a:gd name="connsiteY0" fmla="*/ 617865 h 1235729"/>
              <a:gd name="connsiteX1" fmla="*/ 617865 w 1235729"/>
              <a:gd name="connsiteY1" fmla="*/ 0 h 1235729"/>
              <a:gd name="connsiteX2" fmla="*/ 1235730 w 1235729"/>
              <a:gd name="connsiteY2" fmla="*/ 617865 h 1235729"/>
              <a:gd name="connsiteX3" fmla="*/ 617865 w 1235729"/>
              <a:gd name="connsiteY3" fmla="*/ 1235730 h 1235729"/>
              <a:gd name="connsiteX4" fmla="*/ 0 w 1235729"/>
              <a:gd name="connsiteY4" fmla="*/ 617865 h 123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5729" h="1235729">
                <a:moveTo>
                  <a:pt x="0" y="617865"/>
                </a:moveTo>
                <a:cubicBezTo>
                  <a:pt x="0" y="276628"/>
                  <a:pt x="276628" y="0"/>
                  <a:pt x="617865" y="0"/>
                </a:cubicBezTo>
                <a:cubicBezTo>
                  <a:pt x="959102" y="0"/>
                  <a:pt x="1235730" y="276628"/>
                  <a:pt x="1235730" y="617865"/>
                </a:cubicBezTo>
                <a:cubicBezTo>
                  <a:pt x="1235730" y="959102"/>
                  <a:pt x="959102" y="1235730"/>
                  <a:pt x="617865" y="1235730"/>
                </a:cubicBezTo>
                <a:cubicBezTo>
                  <a:pt x="276628" y="1235730"/>
                  <a:pt x="0" y="959102"/>
                  <a:pt x="0" y="617865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0968" tIns="180968" rIns="180968" bIns="180968" spcCol="1270" anchor="ctr"/>
          <a:p>
            <a:pPr algn="ctr" defTabSz="2400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zh-CN" sz="3200" dirty="0">
                <a:latin typeface="方正启体简体" pitchFamily="65" charset="-122"/>
                <a:ea typeface="方正启体简体" pitchFamily="65" charset="-122"/>
              </a:rPr>
              <a:t>3</a:t>
            </a:r>
            <a:endParaRPr lang="zh-CN" altLang="en-US" sz="3200" dirty="0">
              <a:latin typeface="方正启体简体" pitchFamily="65" charset="-122"/>
              <a:ea typeface="方正启体简体" pitchFamily="65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325226" y="3127161"/>
            <a:ext cx="976547" cy="3018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8131946" y="1233996"/>
            <a:ext cx="3635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>
                <a:solidFill>
                  <a:schemeClr val="accent6">
                    <a:lumMod val="75000"/>
                  </a:schemeClr>
                </a:solidFill>
              </a:rPr>
              <a:t>可以填写作业要求或者备注文字</a:t>
            </a: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325548" y="3341640"/>
            <a:ext cx="1233386" cy="3706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1142777" y="1486501"/>
            <a:ext cx="1447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/>
              <a:t>重命名</a:t>
            </a:r>
            <a:endParaRPr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4169611" y="1486501"/>
            <a:ext cx="1447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/>
              <a:t>立即保存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3269213" y="607614"/>
            <a:ext cx="3840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</a:t>
            </a:r>
            <a:r>
              <a:rPr 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六</a:t>
            </a:r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步：</a:t>
            </a:r>
            <a:r>
              <a:rPr 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保存作品，并分享</a:t>
            </a:r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拓展与思考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716009" y="2403097"/>
            <a:ext cx="8760439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150000"/>
              </a:lnSpc>
              <a:defRPr/>
            </a:pP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试着将LED插到其它的端口，然后修改程序代码，看看能不能通过按键将它点亮。</a:t>
            </a:r>
            <a:endParaRPr lang="zh-CN" altLang="en-US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81025" y="2976451"/>
            <a:ext cx="909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谢谢观看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49959" y="57884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课程思路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72808" y="2098791"/>
            <a:ext cx="3027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一、知识与概念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72808" y="3208778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二、作品制作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72508" y="5246085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四、拓展与思考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72808" y="4227953"/>
            <a:ext cx="3840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三、插件下载与安装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816077" cy="971686"/>
            <a:chOff x="606969" y="381190"/>
            <a:chExt cx="2816077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9608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知识与概念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641883" y="1769020"/>
            <a:ext cx="9957732" cy="239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创客”，就是努力将自己的创意变成现实的人。可以说，“造物”就是创客最重要的特征之一。相对于中小学生来说，年龄较小、专业知识也比较缺乏，因此如果使用过于复杂的硬件和软件会大大增加造物的难度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 fontAlgn="auto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Nova是一款专门面向少年儿童创客设计、开发的开源硬件，使用它可以非常方便、快速的造物，制作各种智能装置。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738544" cy="971686"/>
            <a:chOff x="606969" y="381190"/>
            <a:chExt cx="2738544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365484" y="653475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知识与概念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5612913" y="1504079"/>
            <a:ext cx="5880052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Nova套件主要包括主控板、各种功能模块和连接线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如左图所示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控板可以存储、运行程序，采集、处理和发送数据；功能模块包含各种常用的传感器模块、输出设备模块、电机驱动模块和通讯模块；使用连接线将主控板和不同的功能模块连接起来，可以创造出各种各样富有创意的智能装置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4" descr="IMG_28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" y="1410335"/>
            <a:ext cx="4953635" cy="33032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作品制作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629468" y="62230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803275" y="2517140"/>
            <a:ext cx="424751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初识智能造物神器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--Nova</a:t>
            </a: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61075" y="901065"/>
            <a:ext cx="4512945" cy="4707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初识智能造物神器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，需要使用以下配件：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50000"/>
              </a:lnSpc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50000"/>
              </a:lnSpc>
            </a:pPr>
            <a:r>
              <a:rPr sz="2000" noProof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Nova主控板</a:t>
            </a:r>
            <a:endParaRPr sz="2000" noProof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sz="2000" noProof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按键模块</a:t>
            </a:r>
            <a:endParaRPr sz="2000" noProof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sz="2000" noProof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红色LED模块</a:t>
            </a:r>
            <a:endParaRPr sz="2000" noProof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en-US" sz="2000" noProof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USB</a:t>
            </a:r>
            <a:r>
              <a:rPr lang="zh-CN" altLang="en-US" sz="2000" noProof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线</a:t>
            </a:r>
            <a:endParaRPr lang="zh-CN" altLang="en-US" sz="2000" noProof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 noProof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电源适配器</a:t>
            </a:r>
            <a:endParaRPr lang="zh-CN" altLang="en-US" sz="2000" noProof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sz="2000" noProof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两根白色连接线</a:t>
            </a:r>
            <a:endParaRPr sz="2000" noProof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endParaRPr sz="2000" b="0" noProof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50000"/>
              </a:lnSpc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作品制作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300404" y="639801"/>
            <a:ext cx="5364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kern="1200" cap="none" spc="0" normalizeH="0" baseline="0" noProof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第一步：找到造物所需器材并连接起来</a:t>
            </a:r>
            <a:endParaRPr kumimoji="0" lang="zh-CN" altLang="en-US" sz="2400" b="0" i="0" kern="1200" cap="none" spc="0" normalizeH="0" baseline="0" noProof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t="4945" b="6593"/>
          <a:stretch>
            <a:fillRect/>
          </a:stretch>
        </p:blipFill>
        <p:spPr>
          <a:xfrm>
            <a:off x="1845310" y="1930400"/>
            <a:ext cx="6690360" cy="3946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作品制作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132688" y="669844"/>
            <a:ext cx="4145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第二步：打开电源、运行程序 </a:t>
            </a:r>
            <a:endParaRPr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88365" y="1494790"/>
            <a:ext cx="10415270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50800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sz="2000" dirty="0">
                <a:solidFill>
                  <a:prstClr val="black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“按键控制LED亮灭”的程序在Nova套件产品出厂的时候都已经内置了，可以直接使用，不需要再编写、下载程序</a:t>
            </a:r>
            <a:r>
              <a:rPr lang="zh-CN" sz="2000" dirty="0">
                <a:solidFill>
                  <a:prstClr val="black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sz="2000" dirty="0">
              <a:solidFill>
                <a:prstClr val="black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50800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sz="2000" dirty="0">
                <a:solidFill>
                  <a:prstClr val="black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将主控板的电源开关拨到“ON”位置、接通电源（如果使用USB线连接电源，不需要打开开关，自动接通电源）。这时主控板的绿色电源指示灯就会点亮。</a:t>
            </a:r>
            <a:endParaRPr sz="2000" dirty="0">
              <a:solidFill>
                <a:prstClr val="black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50800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sz="2000" dirty="0">
                <a:solidFill>
                  <a:prstClr val="black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如果“按键控制LED亮灭”程序已经内置在主控板上，接通电源会自动运行，按下按键，红色LED就会被点亮；松开按键，红色LED熄灭。</a:t>
            </a:r>
            <a:endParaRPr sz="2000" dirty="0">
              <a:solidFill>
                <a:prstClr val="black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50800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endParaRPr sz="2000" dirty="0">
              <a:solidFill>
                <a:prstClr val="black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作品制作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132688" y="669844"/>
            <a:ext cx="58229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第三步：在线修改Nova智能硬件作品程序 </a:t>
            </a:r>
            <a:endParaRPr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 descr="1-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05" y="1795780"/>
            <a:ext cx="5941060" cy="299974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6433185" y="2350770"/>
            <a:ext cx="538099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打开浏览器，进入“好好搭搭”网站</a:t>
            </a:r>
            <a:endParaRPr lang="zh-CN" sz="20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、在地址栏中输入“haohaodada.com/c1”，进入本书的范例程序网页。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作品制作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132688" y="669844"/>
            <a:ext cx="58229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第三步：在线修改Nova智能硬件作品程序 </a:t>
            </a:r>
            <a:endParaRPr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1795145"/>
            <a:ext cx="7297420" cy="315722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213090" y="2667635"/>
            <a:ext cx="348615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用按键控制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LED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亮灭程序的编程界面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1059</Words>
  <Application>WPS 演示</Application>
  <PresentationFormat>宽屏</PresentationFormat>
  <Paragraphs>98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宋体</vt:lpstr>
      <vt:lpstr>Wingdings</vt:lpstr>
      <vt:lpstr>黑体</vt:lpstr>
      <vt:lpstr>Calibri</vt:lpstr>
      <vt:lpstr>微软雅黑</vt:lpstr>
      <vt:lpstr>楷体</vt:lpstr>
      <vt:lpstr>方正启体简体</vt:lpstr>
      <vt:lpstr>Arial Rounded MT Bold</vt:lpstr>
      <vt:lpstr>Arial Unicode MS</vt:lpstr>
      <vt:lpstr>Calibri Light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赵骞</dc:creator>
  <cp:lastModifiedBy>Administrator</cp:lastModifiedBy>
  <cp:revision>241</cp:revision>
  <dcterms:created xsi:type="dcterms:W3CDTF">2015-05-05T08:02:00Z</dcterms:created>
  <dcterms:modified xsi:type="dcterms:W3CDTF">2020-04-16T01:31:13Z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