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327" r:id="rId4"/>
    <p:sldId id="263" r:id="rId5"/>
    <p:sldId id="324" r:id="rId6"/>
    <p:sldId id="325" r:id="rId7"/>
    <p:sldId id="359" r:id="rId8"/>
    <p:sldId id="328" r:id="rId9"/>
    <p:sldId id="329" r:id="rId10"/>
    <p:sldId id="355" r:id="rId11"/>
    <p:sldId id="356" r:id="rId12"/>
    <p:sldId id="353" r:id="rId13"/>
    <p:sldId id="354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C88330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emf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300480" y="2037746"/>
            <a:ext cx="90932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基于Scratch的Nova智能造物入门</a:t>
            </a:r>
            <a:endParaRPr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15670" y="2980027"/>
            <a:ext cx="1036021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模拟红绿灯</a:t>
            </a:r>
            <a:endParaRPr lang="zh-CN" altLang="en-US" sz="4400" b="1" dirty="0"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723803" y="640112"/>
            <a:ext cx="25679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控制黄色LED闪烁  </a:t>
            </a:r>
            <a:endParaRPr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06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0370" y="1522095"/>
            <a:ext cx="3533140" cy="445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>
                <a:defRPr/>
              </a:pPr>
              <a:r>
                <a: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rPr>
                <a:t>拓展与思考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616949" y="1837947"/>
            <a:ext cx="8760439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、请你观察学校或者家附近十字路口红绿灯的变换情况，然后编写一个程序完整的模拟这个路口红绿灯的亮灭。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、请与另外三组同学合作，用四套器材模仿一个十字路口红绿灯的变换。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我打算这么做：_______________________________________________________。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做的时候需要注意：_____________________________________。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1025" y="2976451"/>
            <a:ext cx="909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0" normalizeH="0" baseline="0" noProof="0" dirty="0">
                <a:ln>
                  <a:noFill/>
                </a:ln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谢谢观看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5" name="图片 4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3623" y="4969611"/>
            <a:ext cx="3404753" cy="12699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-127000"/>
            <a:ext cx="12192000" cy="6858000"/>
          </a:xfrm>
          <a:prstGeom prst="rect">
            <a:avLst/>
          </a:prstGeom>
          <a:solidFill>
            <a:srgbClr val="F2F2F2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49959" y="578840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课程思路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31533" y="1821809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一、情景描述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031533" y="2635366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二、知识与概念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31533" y="3525008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三、作品制作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031233" y="4512660"/>
            <a:ext cx="3057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四、拓展与思考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2095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情境描述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" name="图片 2" descr="t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75" y="2096770"/>
            <a:ext cx="4441190" cy="29610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43575" y="2228850"/>
            <a:ext cx="4924425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algn="l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生活中的红绿灯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lvl="0" algn="l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学校门口、小区门口、商场门口，都常见红绿灯，不仅指引车辆通过，也控制人行，本节课学习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LED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灯，通过控制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LED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灯还原生活中的红绿灯场景。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4425463" y="1314214"/>
            <a:ext cx="5880052" cy="3322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08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LED的中文名称叫做“发光二极管”，它是一种可以把电能转化成光能的电子元件。经常在电路以及仪器中作为指示灯使用，也可以用于显示文字或者数字，随着技术的发展，目前也广泛用于日常生活照明。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indent="508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Nova套件中包含3个单色LED模块，可以分别发出红、黄、绿三种颜色的光线</a:t>
            </a:r>
            <a:r>
              <a:rPr lang="zh-CN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 descr="2-1"/>
          <p:cNvPicPr>
            <a:picLocks noChangeAspect="1"/>
          </p:cNvPicPr>
          <p:nvPr/>
        </p:nvPicPr>
        <p:blipFill>
          <a:blip r:embed="rId3"/>
          <a:srcRect l="10121" t="6102" r="5050" b="6398"/>
          <a:stretch>
            <a:fillRect/>
          </a:stretch>
        </p:blipFill>
        <p:spPr>
          <a:xfrm>
            <a:off x="238760" y="2070100"/>
            <a:ext cx="3579495" cy="24688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1364615" y="2690495"/>
            <a:ext cx="10012045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080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使用这个指令可以设置指定数字口的输出值。指令默认端口是数字口“S0”、输出值为“1”。通过单击下拉列表，可以选择S0-S3这4个数字端口、A0-A3这4个模拟端口；输出值可以设置为“1”或者“0”，也就是高电平或者低电平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21244" y="343090"/>
            <a:ext cx="2738544" cy="971686"/>
            <a:chOff x="606969" y="381190"/>
            <a:chExt cx="2738544" cy="97168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365484" y="6534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知识与概念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455" y="1537335"/>
            <a:ext cx="5168265" cy="7791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521244" y="343090"/>
            <a:ext cx="2657846" cy="971686"/>
            <a:chOff x="606969" y="381190"/>
            <a:chExt cx="2657846" cy="97168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168" y="691217"/>
              <a:ext cx="476316" cy="447737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462166" y="685893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 flipH="1">
            <a:off x="5629468" y="622300"/>
            <a:ext cx="19050" cy="58293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803275" y="2517140"/>
            <a:ext cx="42475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在Nova中使用单色LED--模拟红绿灯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89650" y="1443990"/>
            <a:ext cx="4512945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制作一个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模拟红绿灯</a:t>
            </a: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智能装置，需要使用以下配件：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NOVA主控板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红色LED模块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黄色LED模块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绿色LED模块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三根白色连接线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作品制作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132688" y="669844"/>
            <a:ext cx="2926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搭建硬件、运行插件</a:t>
            </a:r>
            <a:endParaRPr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-21474826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320" y="1394460"/>
            <a:ext cx="7101205" cy="47345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aphicFrame>
        <p:nvGraphicFramePr>
          <p:cNvPr id="7" name="表格 6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577405" y="2560798"/>
          <a:ext cx="5191180" cy="2194087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693728"/>
                <a:gridCol w="1765935"/>
                <a:gridCol w="2731517"/>
              </a:tblGrid>
              <a:tr h="602615">
                <a:tc>
                  <a:txBody>
                    <a:bodyPr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 </a:t>
                      </a:r>
                      <a:endParaRPr lang="zh-CN" sz="2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LED</a:t>
                      </a:r>
                      <a:endParaRPr lang="zh-CN" sz="2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亮灭情况</a:t>
                      </a:r>
                      <a:endParaRPr lang="zh-CN" sz="2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</a:tr>
              <a:tr h="427443">
                <a:tc>
                  <a:txBody>
                    <a:bodyPr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1</a:t>
                      </a:r>
                      <a:endParaRPr lang="zh-CN" sz="2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红色</a:t>
                      </a:r>
                      <a:r>
                        <a:rPr lang="en-US" sz="2400" kern="100">
                          <a:effectLst/>
                        </a:rPr>
                        <a:t>LED</a:t>
                      </a:r>
                      <a:endParaRPr lang="zh-CN" sz="2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□亮</a:t>
                      </a:r>
                      <a:r>
                        <a:rPr lang="en-US" sz="2400" kern="100">
                          <a:effectLst/>
                        </a:rPr>
                        <a:t>   </a:t>
                      </a:r>
                      <a:r>
                        <a:rPr lang="zh-CN" sz="2400" kern="100">
                          <a:effectLst/>
                        </a:rPr>
                        <a:t>□灭</a:t>
                      </a:r>
                      <a:endParaRPr lang="zh-CN" sz="2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</a:tr>
              <a:tr h="582005">
                <a:tc>
                  <a:txBody>
                    <a:bodyPr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2</a:t>
                      </a:r>
                      <a:endParaRPr lang="zh-CN" sz="2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黄色</a:t>
                      </a:r>
                      <a:r>
                        <a:rPr lang="en-US" sz="2400" kern="100">
                          <a:effectLst/>
                        </a:rPr>
                        <a:t>LED</a:t>
                      </a:r>
                      <a:endParaRPr lang="zh-CN" sz="2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□亮</a:t>
                      </a:r>
                      <a:r>
                        <a:rPr lang="en-US" sz="2400" kern="100">
                          <a:effectLst/>
                        </a:rPr>
                        <a:t>   </a:t>
                      </a:r>
                      <a:r>
                        <a:rPr lang="zh-CN" sz="2400" kern="100">
                          <a:effectLst/>
                        </a:rPr>
                        <a:t>□灭</a:t>
                      </a:r>
                      <a:endParaRPr lang="zh-CN" sz="2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</a:tr>
              <a:tr h="582005">
                <a:tc>
                  <a:txBody>
                    <a:bodyPr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</a:rPr>
                        <a:t>3</a:t>
                      </a:r>
                      <a:endParaRPr lang="zh-CN" sz="2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</a:rPr>
                        <a:t>绿色</a:t>
                      </a:r>
                      <a:r>
                        <a:rPr lang="en-US" sz="2400" kern="100">
                          <a:effectLst/>
                        </a:rPr>
                        <a:t>LED</a:t>
                      </a:r>
                      <a:endParaRPr lang="zh-CN" sz="2400" kern="10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</a:rPr>
                        <a:t>□亮</a:t>
                      </a:r>
                      <a:r>
                        <a:rPr lang="en-US" sz="2400" kern="100" dirty="0">
                          <a:effectLst/>
                        </a:rPr>
                        <a:t>   </a:t>
                      </a:r>
                      <a:r>
                        <a:rPr lang="zh-CN" sz="2400" kern="100" dirty="0">
                          <a:effectLst/>
                        </a:rPr>
                        <a:t>□灭</a:t>
                      </a:r>
                      <a:endParaRPr lang="zh-CN" sz="2400" kern="100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cxnSp>
        <p:nvCxnSpPr>
          <p:cNvPr id="24" name="直接连接符 23"/>
          <p:cNvCxnSpPr/>
          <p:nvPr/>
        </p:nvCxnSpPr>
        <p:spPr>
          <a:xfrm>
            <a:off x="6476365" y="1252855"/>
            <a:ext cx="18415" cy="42354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095" y="1927468"/>
            <a:ext cx="4112673" cy="2672076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462819" y="577247"/>
            <a:ext cx="28727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记录红黄绿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LED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状态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8440" y="1684655"/>
            <a:ext cx="59080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请根据程序结果，将对应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LED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灯的亮灭情况记录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26970" y="281371"/>
            <a:ext cx="2657846" cy="971686"/>
            <a:chOff x="606969" y="381190"/>
            <a:chExt cx="2657846" cy="97168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9" y="381190"/>
              <a:ext cx="2657846" cy="97168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7265" y="660400"/>
              <a:ext cx="2512540" cy="509373"/>
            </a:xfrm>
            <a:prstGeom prst="rect">
              <a:avLst/>
            </a:prstGeom>
            <a:solidFill>
              <a:srgbClr val="C883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863449" y="677192"/>
              <a:ext cx="16642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作品制作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3568863" y="608362"/>
            <a:ext cx="256794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控制红色LED亮灭</a:t>
            </a:r>
            <a:endParaRPr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6" name="图片 26" descr="2-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400" y="1638935"/>
            <a:ext cx="3828415" cy="38671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9eef4d67-6cea-41bd-9fef-9f313ced8baf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WPS 演示</Application>
  <PresentationFormat>宽屏</PresentationFormat>
  <Paragraphs>93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黑体</vt:lpstr>
      <vt:lpstr>Calibri</vt:lpstr>
      <vt:lpstr>微软雅黑</vt:lpstr>
      <vt:lpstr>Times New Roman</vt:lpstr>
      <vt:lpstr>Arial Rounded MT Bold</vt:lpstr>
      <vt:lpstr>Arial Unicode MS</vt:lpstr>
      <vt:lpstr>Calibri Light</vt:lpstr>
      <vt:lpstr>Segoe Print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赵骞</dc:creator>
  <cp:lastModifiedBy>Administrator</cp:lastModifiedBy>
  <cp:revision>205</cp:revision>
  <dcterms:created xsi:type="dcterms:W3CDTF">2015-05-05T08:02:00Z</dcterms:created>
  <dcterms:modified xsi:type="dcterms:W3CDTF">2020-04-16T01:31:36Z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