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263" r:id="rId5"/>
    <p:sldId id="324" r:id="rId6"/>
    <p:sldId id="325" r:id="rId7"/>
    <p:sldId id="355" r:id="rId8"/>
    <p:sldId id="356" r:id="rId9"/>
    <p:sldId id="357" r:id="rId10"/>
    <p:sldId id="358" r:id="rId11"/>
    <p:sldId id="366" r:id="rId12"/>
    <p:sldId id="328" r:id="rId13"/>
    <p:sldId id="329" r:id="rId14"/>
    <p:sldId id="330" r:id="rId15"/>
    <p:sldId id="331" r:id="rId16"/>
    <p:sldId id="351" r:id="rId17"/>
    <p:sldId id="353" r:id="rId18"/>
    <p:sldId id="35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9.wdp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音乐播放器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03275" y="2517140"/>
            <a:ext cx="4530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在Nova中使用蜂鸣器--音乐播放器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89650" y="1443990"/>
            <a:ext cx="451294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制作一个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音乐播放器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智能装置，需要使用以下配件：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NOVA主控板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单按键模块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蜂鸣器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两根白色连接线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32688" y="66984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连接硬件、运行插件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-2147482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10" y="1646555"/>
            <a:ext cx="7078980" cy="4432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56000" y="64008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让蜂鸣器演奏一个音符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3" name="图片 28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68" b="89864" l="9688" r="90781">
                        <a14:foregroundMark x1="9688" y1="12476" x2="9844" y2="0"/>
                        <a14:foregroundMark x1="16719" y1="6043" x2="23281" y2="0"/>
                        <a14:foregroundMark x1="23750" y1="21832" x2="24375" y2="0"/>
                        <a14:foregroundMark x1="27969" y1="19493" x2="33594" y2="0"/>
                        <a14:foregroundMark x1="33594" y1="45614" x2="32813" y2="0"/>
                        <a14:foregroundMark x1="28594" y1="22612" x2="20938" y2="0"/>
                        <a14:foregroundMark x1="15156" y1="73684" x2="20000" y2="0"/>
                        <a14:foregroundMark x1="20000" y1="84600" x2="30000" y2="0"/>
                        <a14:foregroundMark x1="35781" y1="77583" x2="28125" y2="0"/>
                        <a14:foregroundMark x1="28125" y1="85380" x2="19063" y2="0"/>
                        <a14:foregroundMark x1="19063" y1="86745" x2="12812" y2="0"/>
                        <a14:foregroundMark x1="11406" y1="65107" x2="10313" y2="0"/>
                        <a14:foregroundMark x1="10313" y1="77778" x2="16719" y2="0"/>
                        <a14:foregroundMark x1="16719" y1="86940" x2="22031" y2="0"/>
                        <a14:foregroundMark x1="34531" y1="88694" x2="32344" y2="0"/>
                        <a14:foregroundMark x1="90781" y1="31774" x2="88438" y2="0"/>
                      </a14:backgroundRemoval>
                    </a14:imgEffect>
                  </a14:imgLayer>
                </a14:imgProps>
              </a:ext>
            </a:extLst>
          </a:blip>
          <a:srcRect l="6873" t="1780" r="6514" b="8603"/>
          <a:stretch>
            <a:fillRect/>
          </a:stretch>
        </p:blipFill>
        <p:spPr>
          <a:xfrm>
            <a:off x="3676015" y="1490345"/>
            <a:ext cx="5090160" cy="42221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99718" y="609519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让蜂鸣器演奏多个音符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4" name="图片 28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6" b="96310" l="9874" r="93908">
                        <a14:foregroundMark x1="26891" y1="10701" x2="18697" y2="0"/>
                        <a14:foregroundMark x1="18697" y1="93911" x2="13235" y2="0"/>
                        <a14:foregroundMark x1="13235" y1="74908" x2="15966" y2="0"/>
                        <a14:foregroundMark x1="15966" y1="12731" x2="23109" y2="0"/>
                        <a14:foregroundMark x1="22479" y1="3506" x2="22479" y2="0"/>
                        <a14:foregroundMark x1="10924" y1="16974" x2="10294" y2="0"/>
                        <a14:foregroundMark x1="11345" y1="78044" x2="10924" y2="0"/>
                        <a14:foregroundMark x1="31513" y1="87823" x2="25840" y2="0"/>
                        <a14:foregroundMark x1="25840" y1="95756" x2="14916" y2="0"/>
                        <a14:foregroundMark x1="14916" y1="95203" x2="23950" y2="0"/>
                        <a14:foregroundMark x1="23950" y1="90590" x2="34454" y2="0"/>
                        <a14:foregroundMark x1="34454" y1="89299" x2="31933" y2="0"/>
                        <a14:foregroundMark x1="92437" y1="21956" x2="90546" y2="0"/>
                        <a14:foregroundMark x1="93487" y1="54797" x2="91597" y2="0"/>
                        <a14:foregroundMark x1="93908" y1="23063" x2="93487" y2="0"/>
                      </a14:backgroundRemoval>
                    </a14:imgEffect>
                  </a14:imgLayer>
                </a14:imgProps>
              </a:ext>
            </a:extLst>
          </a:blip>
          <a:srcRect l="8130" t="2512" r="4102" b="830"/>
          <a:stretch>
            <a:fillRect/>
          </a:stretch>
        </p:blipFill>
        <p:spPr>
          <a:xfrm>
            <a:off x="3969385" y="1252855"/>
            <a:ext cx="4014470" cy="503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556000" y="64008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调用功能块演奏音符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1"/>
          <p:cNvPicPr>
            <a:picLocks noChangeAspect="1"/>
          </p:cNvPicPr>
          <p:nvPr/>
        </p:nvPicPr>
        <p:blipFill>
          <a:blip r:embed="rId2"/>
          <a:srcRect l="3731" t="5806" r="3840" b="5760"/>
          <a:stretch>
            <a:fillRect/>
          </a:stretch>
        </p:blipFill>
        <p:spPr>
          <a:xfrm>
            <a:off x="6773545" y="2223770"/>
            <a:ext cx="4203065" cy="2806065"/>
          </a:xfrm>
          <a:prstGeom prst="rect">
            <a:avLst/>
          </a:prstGeom>
          <a:ln>
            <a:noFill/>
          </a:ln>
        </p:spPr>
      </p:pic>
      <p:pic>
        <p:nvPicPr>
          <p:cNvPr id="286" name="图片 28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8" b="94357" l="5903" r="90625">
                        <a14:foregroundMark x1="18750" y1="12226" x2="18750" y2="0"/>
                        <a14:foregroundMark x1="29167" y1="15987" x2="15625" y2="0"/>
                        <a14:foregroundMark x1="15625" y1="40125" x2="15278" y2="0"/>
                        <a14:foregroundMark x1="9028" y1="17241" x2="5903" y2="0"/>
                        <a14:foregroundMark x1="5903" y1="70219" x2="9722" y2="0"/>
                        <a14:foregroundMark x1="22222" y1="21003" x2="30903" y2="0"/>
                        <a14:foregroundMark x1="47222" y1="17868" x2="19097" y2="0"/>
                        <a14:foregroundMark x1="59722" y1="16928" x2="18750" y2="0"/>
                        <a14:foregroundMark x1="18750" y1="11912" x2="17014" y2="0"/>
                        <a14:foregroundMark x1="61458" y1="16614" x2="48264" y2="0"/>
                        <a14:foregroundMark x1="31597" y1="21003" x2="35417" y2="0"/>
                        <a14:foregroundMark x1="35417" y1="37931" x2="35417" y2="0"/>
                        <a14:foregroundMark x1="13194" y1="27900" x2="38194" y2="0"/>
                        <a14:foregroundMark x1="39931" y1="25078" x2="37153" y2="0"/>
                        <a14:foregroundMark x1="90972" y1="38558" x2="88542" y2="0"/>
                        <a14:foregroundMark x1="88542" y1="70846" x2="89583" y2="0"/>
                        <a14:foregroundMark x1="61111" y1="16614" x2="23958" y2="0"/>
                        <a14:foregroundMark x1="23958" y1="10345" x2="14583" y2="0"/>
                        <a14:foregroundMark x1="14583" y1="23824" x2="8681" y2="0"/>
                        <a14:foregroundMark x1="8681" y1="73354" x2="9028" y2="0"/>
                        <a14:foregroundMark x1="9028" y1="89342" x2="27083" y2="0"/>
                        <a14:foregroundMark x1="27083" y1="89655" x2="43403" y2="0"/>
                        <a14:foregroundMark x1="43403" y1="82445" x2="16667" y2="0"/>
                        <a14:foregroundMark x1="39236" y1="93103" x2="19097" y2="0"/>
                        <a14:foregroundMark x1="19097" y1="94357" x2="30208" y2="0"/>
                        <a14:foregroundMark x1="30208" y1="81818" x2="32639" y2="0"/>
                        <a14:foregroundMark x1="28472" y1="9718" x2="24306" y2="0"/>
                      </a14:backgroundRemoval>
                    </a14:imgEffect>
                  </a14:imgLayer>
                </a14:imgProps>
              </a:ext>
            </a:extLst>
          </a:blip>
          <a:srcRect l="4230" t="6514" r="6937" b="3625"/>
          <a:stretch>
            <a:fillRect/>
          </a:stretch>
        </p:blipFill>
        <p:spPr>
          <a:xfrm>
            <a:off x="1444625" y="1477010"/>
            <a:ext cx="3838575" cy="43002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44778" y="639999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用按键控制乐曲演奏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7" name="图片 97" descr="4-8_用按键控制乐曲演奏程序代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65" y="1682115"/>
            <a:ext cx="4605655" cy="4216400"/>
          </a:xfrm>
          <a:prstGeom prst="rect">
            <a:avLst/>
          </a:prstGeom>
        </p:spPr>
      </p:pic>
      <p:pic>
        <p:nvPicPr>
          <p:cNvPr id="11" name="图片 11"/>
          <p:cNvPicPr>
            <a:picLocks noChangeAspect="1"/>
          </p:cNvPicPr>
          <p:nvPr/>
        </p:nvPicPr>
        <p:blipFill>
          <a:blip r:embed="rId3"/>
          <a:srcRect l="3731" t="5806" r="3840" b="5760"/>
          <a:stretch>
            <a:fillRect/>
          </a:stretch>
        </p:blipFill>
        <p:spPr>
          <a:xfrm>
            <a:off x="6731635" y="2387600"/>
            <a:ext cx="4203065" cy="28060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214120" y="1993265"/>
            <a:ext cx="942594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你能够使用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个按键和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个蜂鸣器模块，制作一个简单的电子琴吗？我打算这么做：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做的时候需要注意：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1533" y="257821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690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233" y="43145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736725"/>
            <a:ext cx="3938905" cy="39389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894070" y="2229802"/>
            <a:ext cx="5080000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在创客作品中，经常会使用蜂鸣器，用于提醒或者警告使用者；除此之外，有时也会使用它演奏一些简单的乐曲。本课我们将使用蜂鸣器和按键模块制作一个音乐播放器，播放我们喜欢的乐曲。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6" name="图片 76" descr="蜂鸣器"/>
          <p:cNvPicPr>
            <a:picLocks noChangeAspect="1"/>
          </p:cNvPicPr>
          <p:nvPr/>
        </p:nvPicPr>
        <p:blipFill>
          <a:blip r:embed="rId3"/>
          <a:srcRect l="35714" t="31593" r="44322" b="17308"/>
          <a:stretch>
            <a:fillRect/>
          </a:stretch>
        </p:blipFill>
        <p:spPr>
          <a:xfrm>
            <a:off x="1279525" y="1699895"/>
            <a:ext cx="2033905" cy="3458210"/>
          </a:xfrm>
          <a:prstGeom prst="rect">
            <a:avLst/>
          </a:prstGeom>
          <a:effectLst/>
        </p:spPr>
      </p:pic>
      <p:sp>
        <p:nvSpPr>
          <p:cNvPr id="100" name="文本框 99"/>
          <p:cNvSpPr txBox="1"/>
          <p:nvPr/>
        </p:nvSpPr>
        <p:spPr>
          <a:xfrm>
            <a:off x="5009515" y="2375535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蜂鸣器是一种能够发出指定频率声音的装置，由于结构简单、使用方便，因此在电子产品中应用非常广泛。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581660" y="1657350"/>
            <a:ext cx="105937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声音是由物体振动产生的声波。它有三个主观属性：音量、音调和音色。音量指人耳感受到的声音强弱，也叫做“响度”；音调指人耳能分辨一个声音调子的高低程度，主要由声音的频率决定；音色指声音振动频率的特性，不同的物体由于材料、结构不同，发声时的振动频率特性不同，就会产生不同音色的声音。       对于蜂鸣器来说：它的驱动电流决定了所发声音的音量；它的工作频率决定了所发声音的音调；它的内部结构与发声原理决定了所发声音的音色。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7" name="图片 77" descr="4a-设置PWM口输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5" y="1536065"/>
            <a:ext cx="5594985" cy="8070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3780" y="2459990"/>
            <a:ext cx="104425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使用这个指令可以设置指定数字端口的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输出值。指令默认是“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”、输出值“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”。通过单击下拉列表，可以选择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S0—S3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个数字端口；具体输出值既可以单击下拉列表选择预置的数值，也可以直接输入。       对于蜂鸣器来说，使用这个指令可以控制所发出声音的音量。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33780" y="2459990"/>
            <a:ext cx="1044257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使用这个指令可以设置指定数字端口的PWM频率。指令默认是“S0”、频率“523”。通过单击下拉列表，可以选择S0—S3这4个数字端口；具体频率值可以在第二个参数的文本框中输入。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对于蜂鸣器来说，使用这个指令可以控制所发出声音的音调。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2" name="图片 28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4" b="89474" l="4668" r="92998">
                        <a14:foregroundMark x1="4847" y1="46316" x2="8079" y2="0"/>
                        <a14:foregroundMark x1="92998" y1="35789" x2="91023" y2="0"/>
                        <a14:backgroundMark x1="1077" y1="42105" x2="1077" y2="0"/>
                        <a14:backgroundMark x1="1436" y1="34737" x2="1436" y2="0"/>
                        <a14:backgroundMark x1="1257" y1="32632" x2="1257" y2="0"/>
                        <a14:backgroundMark x1="1077" y1="27368" x2="718" y2="0"/>
                        <a14:backgroundMark x1="1077" y1="29474" x2="1077" y2="0"/>
                        <a14:backgroundMark x1="1436" y1="25263" x2="1436" y2="0"/>
                        <a14:backgroundMark x1="1077" y1="51579" x2="1077" y2="0"/>
                        <a14:backgroundMark x1="1436" y1="55789" x2="1436" y2="0"/>
                      </a14:backgroundRemoval>
                    </a14:imgEffect>
                  </a14:imgLayer>
                </a14:imgProps>
              </a:ext>
            </a:extLst>
          </a:blip>
          <a:srcRect l="1480" t="14457" r="5697" b="14162"/>
          <a:stretch>
            <a:fillRect/>
          </a:stretch>
        </p:blipFill>
        <p:spPr>
          <a:xfrm>
            <a:off x="2926080" y="1471295"/>
            <a:ext cx="6339205" cy="8312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42" y="2419285"/>
            <a:ext cx="6486742" cy="30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1466215" y="1314450"/>
            <a:ext cx="88677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声音的频率与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调的音符有如下表所示的对应关系，请参考这张对照表，编写一段能够演奏一个你最喜欢音符的程序脚本。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0" name="图片 90" descr="4-4_新建功能块对话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30" y="2807970"/>
            <a:ext cx="5574665" cy="24796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13560" y="1496695"/>
            <a:ext cx="856488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调用功能块演奏音符：可以定义一个“演奏音符”功能块，将重复使用的指令都放在这个功能块里，使程序代码更为简洁。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WPS 演示</Application>
  <PresentationFormat>宽屏</PresentationFormat>
  <Paragraphs>87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黑体</vt:lpstr>
      <vt:lpstr>Calibri</vt:lpstr>
      <vt:lpstr>微软雅黑</vt:lpstr>
      <vt:lpstr>Arial Rounded MT Bold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205</cp:revision>
  <dcterms:created xsi:type="dcterms:W3CDTF">2015-05-05T08:02:00Z</dcterms:created>
  <dcterms:modified xsi:type="dcterms:W3CDTF">2020-04-15T02:36:00Z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