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7" r:id="rId4"/>
    <p:sldId id="263" r:id="rId5"/>
    <p:sldId id="324" r:id="rId6"/>
    <p:sldId id="325" r:id="rId7"/>
    <p:sldId id="355" r:id="rId8"/>
    <p:sldId id="328" r:id="rId9"/>
    <p:sldId id="329" r:id="rId10"/>
    <p:sldId id="330" r:id="rId11"/>
    <p:sldId id="331" r:id="rId12"/>
    <p:sldId id="351" r:id="rId13"/>
    <p:sldId id="363" r:id="rId14"/>
    <p:sldId id="353" r:id="rId15"/>
    <p:sldId id="35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37746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基于Scratch的Nova智能造物入门</a:t>
            </a:r>
            <a:endParaRPr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智能声控灯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16203" y="639999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用亮度传感器控制灯光的亮灭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3"/>
          <p:cNvPicPr>
            <a:picLocks noChangeAspect="1"/>
          </p:cNvPicPr>
          <p:nvPr/>
        </p:nvPicPr>
        <p:blipFill>
          <a:blip r:embed="rId2"/>
          <a:srcRect l="2487" t="2895" r="6066" b="5089"/>
          <a:stretch>
            <a:fillRect/>
          </a:stretch>
        </p:blipFill>
        <p:spPr>
          <a:xfrm>
            <a:off x="487045" y="1680210"/>
            <a:ext cx="4836160" cy="4178935"/>
          </a:xfrm>
          <a:prstGeom prst="rect">
            <a:avLst/>
          </a:prstGeom>
          <a:ln>
            <a:noFill/>
          </a:ln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3"/>
          <a:srcRect l="2025" t="2626" r="5236" b="6237"/>
          <a:stretch>
            <a:fillRect/>
          </a:stretch>
        </p:blipFill>
        <p:spPr>
          <a:xfrm>
            <a:off x="5861685" y="1895475"/>
            <a:ext cx="5844540" cy="32645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429000" y="640715"/>
            <a:ext cx="61372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50" b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用亮度和声音传感器同时控制灯光亮灭</a:t>
            </a:r>
            <a:r>
              <a:rPr lang="en-US" alt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2"/>
          <a:srcRect l="960" t="1862" r="3404" b="7561"/>
          <a:stretch>
            <a:fillRect/>
          </a:stretch>
        </p:blipFill>
        <p:spPr>
          <a:xfrm>
            <a:off x="426720" y="2382520"/>
            <a:ext cx="5596890" cy="2732405"/>
          </a:xfrm>
          <a:prstGeom prst="rect">
            <a:avLst/>
          </a:prstGeom>
          <a:ln>
            <a:noFill/>
          </a:ln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3"/>
          <a:srcRect l="2025" t="2626" r="5236" b="6237"/>
          <a:stretch>
            <a:fillRect/>
          </a:stretch>
        </p:blipFill>
        <p:spPr>
          <a:xfrm>
            <a:off x="6793230" y="2382520"/>
            <a:ext cx="4911725" cy="274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556000" y="281305"/>
            <a:ext cx="58273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请将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程序与用亮度和声音传感器同时控制灯光亮灭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进行比较，查看两个程序之间的区别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8"/>
          <p:cNvPicPr>
            <a:picLocks noChangeAspect="1"/>
          </p:cNvPicPr>
          <p:nvPr/>
        </p:nvPicPr>
        <p:blipFill>
          <a:blip r:embed="rId2"/>
          <a:srcRect l="2025" t="1324" r="5551" b="6548"/>
          <a:stretch>
            <a:fillRect/>
          </a:stretch>
        </p:blipFill>
        <p:spPr>
          <a:xfrm>
            <a:off x="1136650" y="1873250"/>
            <a:ext cx="4132580" cy="3980180"/>
          </a:xfrm>
          <a:prstGeom prst="rect">
            <a:avLst/>
          </a:prstGeom>
          <a:ln>
            <a:noFill/>
          </a:ln>
        </p:spPr>
      </p:pic>
      <p:pic>
        <p:nvPicPr>
          <p:cNvPr id="6" name="图片 15"/>
          <p:cNvPicPr>
            <a:picLocks noChangeAspect="1"/>
          </p:cNvPicPr>
          <p:nvPr/>
        </p:nvPicPr>
        <p:blipFill>
          <a:blip r:embed="rId3"/>
          <a:srcRect l="2025" t="2626" r="5236" b="6237"/>
          <a:stretch>
            <a:fillRect/>
          </a:stretch>
        </p:blipFill>
        <p:spPr>
          <a:xfrm>
            <a:off x="5988685" y="2284095"/>
            <a:ext cx="5163820" cy="28841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573530" y="2138045"/>
            <a:ext cx="90443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除了使用亮度和声音传感器控制灯光，你还能让灯光控制更智能、使用更方便吗？</a:t>
            </a:r>
            <a:endParaRPr lang="zh-CN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我打算这么做：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_______________________________________________________</a:t>
            </a:r>
            <a:endParaRPr lang="en-US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做的时候需要注意：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</a:t>
            </a:r>
            <a:endParaRPr lang="en-US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7645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一、情景描述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1533" y="257821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二、知识与概念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三、作品制作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233" y="43145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6" name="Picture 2" descr="https://timgsa.baidu.com/timg?image&amp;quality=80&amp;size=b9999_10000&amp;sec=1504522441332&amp;di=ab938a2f973bb58b5dc6b1b1adf828db&amp;imgtype=0&amp;src=http%3A%2F%2Fpic1.shejiben.com%2Fcase%2F1303%2F08%2F20130308_9a6e0906bdf137be66d908blo4qqeG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0"/>
          <a:stretch>
            <a:fillRect/>
          </a:stretch>
        </p:blipFill>
        <p:spPr bwMode="auto">
          <a:xfrm>
            <a:off x="581828" y="1724161"/>
            <a:ext cx="4330532" cy="39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5263515" y="1998662"/>
            <a:ext cx="50800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普通灯一般使用机械开关控制亮灭，而智能灯使用各种传感器控制亮灭。本课将学习制作一种智能声控灯，它能够在检测到周围光线比较暗、同时声音强度达到指定值以上时自动点亮。不仅能够给使用者带来方便，还可以节约用电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4" name="图片 134" descr="6-1_亮度传感器模块"/>
          <p:cNvPicPr>
            <a:picLocks noChangeAspect="1"/>
          </p:cNvPicPr>
          <p:nvPr/>
        </p:nvPicPr>
        <p:blipFill>
          <a:blip r:embed="rId3"/>
          <a:srcRect l="33663" t="22125" r="26682" b="17098"/>
          <a:stretch>
            <a:fillRect/>
          </a:stretch>
        </p:blipFill>
        <p:spPr>
          <a:xfrm>
            <a:off x="927100" y="1733550"/>
            <a:ext cx="2855595" cy="29171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319395" y="1733233"/>
            <a:ext cx="50800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亮度传感器其实是一个光敏管，能够感知周围光线的强度，通过转化和采集后输出具体数值。</a:t>
            </a:r>
            <a:endParaRPr lang="zh-CN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套件中亮度传感器的输出信号为模拟量，调用“读模拟口”指令读取，光线强度取值范围是（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4095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5" name="图片 135" descr="4-2_声音传感器模块"/>
          <p:cNvPicPr>
            <a:picLocks noChangeAspect="1"/>
          </p:cNvPicPr>
          <p:nvPr/>
        </p:nvPicPr>
        <p:blipFill>
          <a:blip r:embed="rId3"/>
          <a:srcRect l="24272" t="19413" r="27639" b="19150"/>
          <a:stretch>
            <a:fillRect/>
          </a:stretch>
        </p:blipFill>
        <p:spPr>
          <a:xfrm>
            <a:off x="581660" y="2164080"/>
            <a:ext cx="3170555" cy="27260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32300" y="1567180"/>
            <a:ext cx="735203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声音传感器里面有一个对声音敏感的电容式驻极体话筒，声波会使话筒内的驻极体薄膜振动，产生电压变化，通过转化和采集后输出具体数值。</a:t>
            </a:r>
            <a:endParaRPr lang="zh-CN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Nova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套件中的声音传感器输出信号也为模拟量，调用“读模拟口”指令读取，声音强度取值范围是（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4095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1335" y="2475230"/>
            <a:ext cx="46570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在Nova中使用亮度与声音传感器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智能声控灯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33135" y="820420"/>
            <a:ext cx="451294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制作一个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智能声控灯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智能装置，需要使用以下配件：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NOVA主控板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亮度传感器模块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声音传感器模块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RGB LED模块</a:t>
            </a:r>
            <a:endParaRPr 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数码管模块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两根黑色连接线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一根红色连接线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一根白色连接线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32688" y="669844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连接硬件、运行插件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-21474826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95" y="1910080"/>
            <a:ext cx="7103110" cy="3559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415030" y="71247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在数码管上显示亮度传感器的值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3" name="图片 29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321" r="93614">
                        <a14:foregroundMark x1="7165" y1="21220" x2="7321" y2="0"/>
                        <a14:foregroundMark x1="7321" y1="70000" x2="13863" y2="0"/>
                        <a14:foregroundMark x1="16667" y1="10244" x2="16667" y2="0"/>
                        <a14:foregroundMark x1="93614" y1="57561" x2="91121" y2="0"/>
                      </a14:backgroundRemoval>
                    </a14:imgEffect>
                  </a14:imgLayer>
                </a14:imgProps>
              </a:ext>
            </a:extLst>
          </a:blip>
          <a:srcRect l="3890" t="8121" r="3922" b="11470"/>
          <a:stretch>
            <a:fillRect/>
          </a:stretch>
        </p:blipFill>
        <p:spPr>
          <a:xfrm>
            <a:off x="130810" y="2284095"/>
            <a:ext cx="4835525" cy="269367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6209030" y="2846070"/>
          <a:ext cx="5800090" cy="2004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660"/>
                <a:gridCol w="2620010"/>
                <a:gridCol w="2598420"/>
              </a:tblGrid>
              <a:tr h="5302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8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亮度传感器所处的环境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数码管上显示的亮度值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自然状态下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对着灯光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用手遮住亮度传感器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800" b="0" dirty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 flipH="1">
            <a:off x="5135880" y="1537335"/>
            <a:ext cx="12700" cy="4187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41620" y="2030730"/>
            <a:ext cx="666750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请根据程序结果，将亮度传感器所处不同环境下对应亮度值记录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556000" y="71247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在数码管上显示声音传感器的值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4" name="图片 29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7" b="96243" l="4160" r="94842">
                        <a14:foregroundMark x1="7321" y1="15318" x2="4493" y2="0"/>
                        <a14:foregroundMark x1="4493" y1="93642" x2="15308" y2="0"/>
                        <a14:foregroundMark x1="15308" y1="92486" x2="19634" y2="0"/>
                        <a14:foregroundMark x1="4659" y1="14740" x2="4326" y2="0"/>
                        <a14:foregroundMark x1="21963" y1="34104" x2="9983" y2="0"/>
                        <a14:foregroundMark x1="37937" y1="80058" x2="25125" y2="0"/>
                        <a14:foregroundMark x1="27787" y1="96243" x2="25291" y2="0"/>
                        <a14:foregroundMark x1="93344" y1="63006" x2="17637" y2="0"/>
                        <a14:foregroundMark x1="17637" y1="60983" x2="13311" y2="0"/>
                        <a14:foregroundMark x1="94842" y1="59249" x2="94842" y2="0"/>
                      </a14:backgroundRemoval>
                    </a14:imgEffect>
                  </a14:imgLayer>
                </a14:imgProps>
              </a:ext>
            </a:extLst>
          </a:blip>
          <a:srcRect l="1426" t="4053" r="2885" b="1128"/>
          <a:stretch>
            <a:fillRect/>
          </a:stretch>
        </p:blipFill>
        <p:spPr>
          <a:xfrm>
            <a:off x="426720" y="2320290"/>
            <a:ext cx="4271645" cy="2437765"/>
          </a:xfrm>
          <a:prstGeom prst="rect">
            <a:avLst/>
          </a:prstGeom>
          <a:ln>
            <a:noFill/>
          </a:ln>
        </p:spPr>
      </p:pic>
      <p:cxnSp>
        <p:nvCxnSpPr>
          <p:cNvPr id="7" name="直接连接符 6"/>
          <p:cNvCxnSpPr/>
          <p:nvPr/>
        </p:nvCxnSpPr>
        <p:spPr>
          <a:xfrm flipH="1">
            <a:off x="5278755" y="1438275"/>
            <a:ext cx="8255" cy="4526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6388735" y="2794000"/>
          <a:ext cx="5285105" cy="2096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870"/>
                <a:gridCol w="2181225"/>
                <a:gridCol w="2620010"/>
              </a:tblGrid>
              <a:tr h="5765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8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声音传感器所处的环境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数码管上显示的声音响度值</a:t>
                      </a:r>
                      <a:endParaRPr lang="en-US" altLang="en-US" sz="18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没有说话声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用正常声音说话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大声吼叫</a:t>
                      </a:r>
                      <a:endParaRPr lang="en-US" altLang="en-US" sz="18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8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6517640" y="1522730"/>
            <a:ext cx="5156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请根据程序结果，将声音传感器所处不同环境下对应的声音响度值记录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e5a661c3-8068-4cd7-a52a-825344be941f}"/>
</p:tagLst>
</file>

<file path=ppt/tags/tag2.xml><?xml version="1.0" encoding="utf-8"?>
<p:tagLst xmlns:p="http://schemas.openxmlformats.org/presentationml/2006/main">
  <p:tag name="KSO_WM_UNIT_TABLE_BEAUTIFY" val="smartTable{d184a44d-4b45-4012-8308-b8d35d4d547a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WPS 演示</Application>
  <PresentationFormat>宽屏</PresentationFormat>
  <Paragraphs>122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黑体</vt:lpstr>
      <vt:lpstr>Calibri</vt:lpstr>
      <vt:lpstr>微软雅黑</vt:lpstr>
      <vt:lpstr>仿宋</vt:lpstr>
      <vt:lpstr>Times New Roman</vt:lpstr>
      <vt:lpstr>Arial Rounded MT Bold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Administrator</cp:lastModifiedBy>
  <cp:revision>217</cp:revision>
  <dcterms:created xsi:type="dcterms:W3CDTF">2015-05-05T08:02:00Z</dcterms:created>
  <dcterms:modified xsi:type="dcterms:W3CDTF">2020-04-16T07:39:13Z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