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27" r:id="rId4"/>
    <p:sldId id="263" r:id="rId5"/>
    <p:sldId id="324" r:id="rId6"/>
    <p:sldId id="325" r:id="rId7"/>
    <p:sldId id="363" r:id="rId8"/>
    <p:sldId id="355" r:id="rId9"/>
    <p:sldId id="328" r:id="rId10"/>
    <p:sldId id="329" r:id="rId11"/>
    <p:sldId id="330" r:id="rId12"/>
    <p:sldId id="331" r:id="rId13"/>
    <p:sldId id="351" r:id="rId14"/>
    <p:sldId id="353" r:id="rId15"/>
    <p:sldId id="35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20.wdp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37746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基于Scratch的Nova智能造物入门</a:t>
            </a:r>
            <a:endParaRPr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会摇头的电风扇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13" name="图片 3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4" b="93814" l="9773" r="93182">
                        <a14:foregroundMark x1="15227" y1="12113" x2="28182" y2="0"/>
                        <a14:foregroundMark x1="28182" y1="11340" x2="30682" y2="0"/>
                        <a14:foregroundMark x1="32955" y1="14433" x2="27045" y2="0"/>
                        <a14:foregroundMark x1="32500" y1="16495" x2="21591" y2="0"/>
                        <a14:foregroundMark x1="41364" y1="47680" x2="47500" y2="0"/>
                        <a14:foregroundMark x1="47500" y1="59021" x2="38864" y2="0"/>
                        <a14:foregroundMark x1="38864" y1="69330" x2="37500" y2="0"/>
                        <a14:foregroundMark x1="61818" y1="35567" x2="61818" y2="0"/>
                        <a14:foregroundMark x1="83409" y1="67526" x2="82955" y2="0"/>
                        <a14:foregroundMark x1="93409" y1="53351" x2="92273" y2="0"/>
                        <a14:foregroundMark x1="69318" y1="58247" x2="23182" y2="0"/>
                        <a14:foregroundMark x1="49318" y1="15979" x2="13636" y2="0"/>
                        <a14:foregroundMark x1="9773" y1="27577" x2="10000" y2="0"/>
                        <a14:foregroundMark x1="32727" y1="93814" x2="23864" y2="0"/>
                        <a14:foregroundMark x1="27727" y1="10052" x2="22273" y2="0"/>
                      </a14:backgroundRemoval>
                    </a14:imgEffect>
                  </a14:imgLayer>
                </a14:imgProps>
              </a:ext>
            </a:extLst>
          </a:blip>
          <a:srcRect l="8630" t="6280" r="5537" b="3404"/>
          <a:stretch>
            <a:fillRect/>
          </a:stretch>
        </p:blipFill>
        <p:spPr>
          <a:xfrm>
            <a:off x="839470" y="1878965"/>
            <a:ext cx="4448810" cy="4128135"/>
          </a:xfrm>
          <a:prstGeom prst="rect">
            <a:avLst/>
          </a:prstGeom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471545" y="64008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控制舵机顺时针旋转程序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99150" y="2459990"/>
            <a:ext cx="50800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此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程序也可以控制舵机顺时针旋转，但它使用的是“重复执行指定次数”指令。想一想，此程序与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控制舵机顺时针旋转程序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endParaRPr lang="en-US" altLang="zh-CN" sz="20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什么不同？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245718" y="639999"/>
            <a:ext cx="3281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控制舵机180°来回旋转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14" name="图片 3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97941" l="4700" r="94400">
                        <a14:foregroundMark x1="12700" y1="9840" x2="25100" y2="0"/>
                        <a14:foregroundMark x1="25100" y1="9039" x2="25300" y2="0"/>
                        <a14:foregroundMark x1="19700" y1="6407" x2="12100" y2="0"/>
                        <a14:foregroundMark x1="6700" y1="6636" x2="5400" y2="0"/>
                        <a14:foregroundMark x1="7400" y1="95652" x2="18700" y2="0"/>
                        <a14:foregroundMark x1="56400" y1="72197" x2="14800" y2="0"/>
                        <a14:foregroundMark x1="50000" y1="80549" x2="16900" y2="0"/>
                        <a14:foregroundMark x1="16900" y1="72769" x2="15300" y2="0"/>
                        <a14:foregroundMark x1="24400" y1="88902" x2="15300" y2="0"/>
                        <a14:foregroundMark x1="84800" y1="64188" x2="47700" y2="0"/>
                        <a14:foregroundMark x1="52900" y1="39474" x2="26200" y2="0"/>
                        <a14:foregroundMark x1="47600" y1="76545" x2="33100" y2="0"/>
                        <a14:foregroundMark x1="19800" y1="32494" x2="23200" y2="0"/>
                        <a14:foregroundMark x1="23200" y1="59039" x2="23300" y2="0"/>
                        <a14:foregroundMark x1="45600" y1="37529" x2="18900" y2="0"/>
                        <a14:foregroundMark x1="27600" y1="38558" x2="13500" y2="0"/>
                        <a14:foregroundMark x1="22000" y1="41991" x2="13200" y2="0"/>
                        <a14:foregroundMark x1="93900" y1="26087" x2="93700" y2="0"/>
                        <a14:foregroundMark x1="87800" y1="29863" x2="48000" y2="0"/>
                        <a14:foregroundMark x1="94400" y1="57094" x2="94400" y2="0"/>
                        <a14:foregroundMark x1="57400" y1="28947" x2="57400" y2="0"/>
                        <a14:foregroundMark x1="56300" y1="28146" x2="56300" y2="0"/>
                        <a14:foregroundMark x1="48200" y1="29977" x2="48200" y2="0"/>
                        <a14:foregroundMark x1="50800" y1="27689" x2="53700" y2="0"/>
                        <a14:foregroundMark x1="52600" y1="44050" x2="50800" y2="0"/>
                        <a14:foregroundMark x1="35900" y1="13501" x2="35900" y2="0"/>
                        <a14:foregroundMark x1="4800" y1="12471" x2="4800" y2="0"/>
                        <a14:foregroundMark x1="27000" y1="7437" x2="9700" y2="0"/>
                        <a14:foregroundMark x1="30700" y1="6064" x2="24200" y2="0"/>
                        <a14:foregroundMark x1="32500" y1="8924" x2="27900" y2="0"/>
                        <a14:foregroundMark x1="4700" y1="15675" x2="4700" y2="0"/>
                      </a14:backgroundRemoval>
                    </a14:imgEffect>
                  </a14:imgLayer>
                </a14:imgProps>
              </a:ext>
            </a:extLst>
          </a:blip>
          <a:srcRect l="4279" t="1187" r="3662" b="1343"/>
          <a:stretch>
            <a:fillRect/>
          </a:stretch>
        </p:blipFill>
        <p:spPr>
          <a:xfrm>
            <a:off x="3380105" y="1575435"/>
            <a:ext cx="5432425" cy="50279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386455" y="64008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会摇头的电风扇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5" name="图片 3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1" b="97479" l="5759" r="90365">
                        <a14:foregroundMark x1="26800" y1="5042" x2="10410" y2="0"/>
                        <a14:foregroundMark x1="5869" y1="4922" x2="8416" y2="0"/>
                        <a14:foregroundMark x1="57475" y1="24610" x2="57475" y2="0"/>
                        <a14:foregroundMark x1="89590" y1="22449" x2="48283" y2="0"/>
                        <a14:foregroundMark x1="50277" y1="33733" x2="30897" y2="0"/>
                        <a14:foregroundMark x1="25692" y1="39976" x2="53045" y2="0"/>
                        <a14:foregroundMark x1="29125" y1="28571" x2="35327" y2="0"/>
                        <a14:foregroundMark x1="35327" y1="37815" x2="35659" y2="0"/>
                        <a14:foregroundMark x1="35437" y1="11765" x2="33112" y2="0"/>
                        <a14:foregroundMark x1="50388" y1="45258" x2="47730" y2="0"/>
                        <a14:foregroundMark x1="81063" y1="63385" x2="39978" y2="0"/>
                        <a14:foregroundMark x1="23810" y1="51020" x2="23810" y2="0"/>
                        <a14:foregroundMark x1="19934" y1="47659" x2="23588" y2="0"/>
                        <a14:foregroundMark x1="50831" y1="68427" x2="28461" y2="0"/>
                        <a14:foregroundMark x1="28461" y1="72149" x2="20930" y2="0"/>
                        <a14:foregroundMark x1="20930" y1="92077" x2="13178" y2="0"/>
                        <a14:foregroundMark x1="13178" y1="97479" x2="12957" y2="0"/>
                        <a14:foregroundMark x1="50055" y1="83794" x2="45847" y2="0"/>
                        <a14:foregroundMark x1="90476" y1="56182" x2="90255" y2="0"/>
                        <a14:foregroundMark x1="11960" y1="1801" x2="11960" y2="0"/>
                      </a14:backgroundRemoval>
                    </a14:imgEffect>
                  </a14:imgLayer>
                </a14:imgProps>
              </a:ext>
            </a:extLst>
          </a:blip>
          <a:srcRect l="3890" r="8460" b="-11"/>
          <a:stretch>
            <a:fillRect/>
          </a:stretch>
        </p:blipFill>
        <p:spPr>
          <a:xfrm>
            <a:off x="3084830" y="1390015"/>
            <a:ext cx="4985385" cy="524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拓展与思考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031240" y="2011045"/>
            <a:ext cx="974915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请进一步完善程序，让红外遥控器不仅能够控制风扇开、关，还能够控制风扇的转速。我打算这么做：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_____________________________________________________________________________________________________________________________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做的时候需要注意：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______________________________________________________________________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1025" y="2976451"/>
            <a:ext cx="90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课程思路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一、情景描述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1533" y="257821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二、知识与概念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三、作品制作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233" y="430057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四、拓展与思考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电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" y="1939290"/>
            <a:ext cx="2937510" cy="29787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823970" y="2293620"/>
            <a:ext cx="819912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很多电风扇、特别是台式电风扇的风扇叶都会左右摆动，俗称“摇头电风扇”。这种结构的电风扇吹出的风更自然、使人感觉更舒适。本课我们将在上一课所制作的“智能小风扇”作品基础上，为电风扇增加风扇叶左右摆动功能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4289425" y="1834515"/>
            <a:ext cx="687197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舵机，也叫做伺服电机，是一种可以把接收到的电信号转换成精确旋转角度的电机。海模爱好者经常用这种电机来控制模型船的方向舵，所以约定俗成地都叫它“舵机”。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75" name="图片 275" descr="10-1"/>
          <p:cNvPicPr>
            <a:picLocks noChangeAspect="1"/>
          </p:cNvPicPr>
          <p:nvPr/>
        </p:nvPicPr>
        <p:blipFill>
          <a:blip r:embed="rId3"/>
          <a:srcRect l="18132" t="26099" r="39927" b="23901"/>
          <a:stretch>
            <a:fillRect/>
          </a:stretch>
        </p:blipFill>
        <p:spPr>
          <a:xfrm>
            <a:off x="685165" y="2042795"/>
            <a:ext cx="2494280" cy="19831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3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216" l="9817" r="92466">
                        <a14:foregroundMark x1="9817" y1="48039" x2="10274" y2="0"/>
                        <a14:foregroundMark x1="87900" y1="61765" x2="92466" y2="0"/>
                      </a14:backgroundRemoval>
                    </a14:imgEffect>
                  </a14:imgLayer>
                </a14:imgProps>
              </a:ext>
            </a:extLst>
          </a:blip>
          <a:srcRect l="7394" t="31067" r="4712" b="10321"/>
          <a:stretch>
            <a:fillRect/>
          </a:stretch>
        </p:blipFill>
        <p:spPr>
          <a:xfrm>
            <a:off x="3094355" y="1402080"/>
            <a:ext cx="5346065" cy="828675"/>
          </a:xfrm>
          <a:prstGeom prst="rect">
            <a:avLst/>
          </a:prstGeom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718185" y="2459990"/>
            <a:ext cx="1093660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设置指定端口舵机的输出角度。指令默认端口是“S0”、输出角度是90度；通过单击第一个参数的下拉列表，可以选择S0—S3这4个数字端口以及A0—A3这4个模拟端口；通过单击第二个参数下拉列表或者直接输入，可以设置舵机的输出角度，它的取值范围是（0，180）。</a:t>
            </a:r>
            <a:endParaRPr 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21335" y="2486025"/>
            <a:ext cx="50520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0" checksum="583291441"/>
                </a:ext>
              </a:extLst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在Nova中使用舵机——会摇头的电风扇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77255" y="1101090"/>
            <a:ext cx="572579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制作一个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会摇头的电风扇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智能装置，需要使用以下配件：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NOVA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主控板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舵机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摆臂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单路电机驱动模块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电机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风扇叶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683000" y="67818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连接硬件、运行插件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-21474826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70" y="1620520"/>
            <a:ext cx="6822440" cy="4770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32688" y="669844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校正舵机的旋转角度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1" name="图片 3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65" b="92735" l="6667" r="93810">
                        <a14:foregroundMark x1="27143" y1="11966" x2="21667" y2="0"/>
                        <a14:foregroundMark x1="21667" y1="41453" x2="21905" y2="0"/>
                        <a14:foregroundMark x1="56905" y1="27350" x2="22857" y2="0"/>
                        <a14:foregroundMark x1="22857" y1="25214" x2="13810" y2="0"/>
                        <a14:foregroundMark x1="13810" y1="55556" x2="20238" y2="0"/>
                        <a14:foregroundMark x1="20238" y1="82479" x2="25952" y2="0"/>
                        <a14:foregroundMark x1="11905" y1="26068" x2="11905" y2="0"/>
                        <a14:foregroundMark x1="25476" y1="7692" x2="25476" y2="0"/>
                        <a14:foregroundMark x1="10476" y1="55983" x2="12619" y2="0"/>
                        <a14:foregroundMark x1="12619" y1="83333" x2="19286" y2="0"/>
                        <a14:foregroundMark x1="90476" y1="66667" x2="48333" y2="0"/>
                        <a14:foregroundMark x1="93810" y1="64103" x2="25238" y2="0"/>
                        <a14:foregroundMark x1="34762" y1="36325" x2="28571" y2="0"/>
                        <a14:foregroundMark x1="28571" y1="73077" x2="28571" y2="0"/>
                        <a14:foregroundMark x1="38095" y1="85897" x2="25714" y2="0"/>
                        <a14:foregroundMark x1="10476" y1="82906" x2="11429" y2="0"/>
                        <a14:foregroundMark x1="41429" y1="54274" x2="41429" y2="0"/>
                        <a14:foregroundMark x1="41667" y1="68376" x2="38810" y2="0"/>
                        <a14:foregroundMark x1="43333" y1="93162" x2="40714" y2="0"/>
                        <a14:foregroundMark x1="6667" y1="42735" x2="6667" y2="0"/>
                        <a14:foregroundMark x1="6667" y1="19231" x2="6667" y2="0"/>
                      </a14:backgroundRemoval>
                    </a14:imgEffect>
                  </a14:imgLayer>
                </a14:imgProps>
              </a:ext>
            </a:extLst>
          </a:blip>
          <a:srcRect l="5511" t="2283" r="2306" b="5263"/>
          <a:stretch>
            <a:fillRect/>
          </a:stretch>
        </p:blipFill>
        <p:spPr>
          <a:xfrm>
            <a:off x="683260" y="2643505"/>
            <a:ext cx="3873500" cy="2164080"/>
          </a:xfrm>
          <a:prstGeom prst="rect">
            <a:avLst/>
          </a:prstGeom>
          <a:ln>
            <a:noFill/>
          </a:ln>
        </p:spPr>
      </p:pic>
      <p:cxnSp>
        <p:nvCxnSpPr>
          <p:cNvPr id="24" name="直接连接符 23"/>
          <p:cNvCxnSpPr/>
          <p:nvPr/>
        </p:nvCxnSpPr>
        <p:spPr>
          <a:xfrm flipH="1">
            <a:off x="5520055" y="1594485"/>
            <a:ext cx="10795" cy="45770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4" name="图片 274" descr="10-4"/>
          <p:cNvPicPr>
            <a:picLocks noChangeAspect="1"/>
          </p:cNvPicPr>
          <p:nvPr/>
        </p:nvPicPr>
        <p:blipFill>
          <a:blip r:embed="rId4"/>
          <a:srcRect l="38236" t="19380" r="48054" b="20155"/>
          <a:stretch>
            <a:fillRect/>
          </a:stretch>
        </p:blipFill>
        <p:spPr>
          <a:xfrm>
            <a:off x="7168515" y="2120265"/>
            <a:ext cx="1030605" cy="302768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251575" y="5536565"/>
            <a:ext cx="28644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“一字型”摆臂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°状态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471545" y="64008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控制舵机顺时针旋转程序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2" name="图片 3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44" b="89499" l="3125" r="93466">
                        <a14:foregroundMark x1="27273" y1="11456" x2="15341" y2="0"/>
                        <a14:foregroundMark x1="15341" y1="11456" x2="6818" y2="0"/>
                        <a14:foregroundMark x1="6818" y1="16945" x2="3125" y2="0"/>
                        <a14:foregroundMark x1="3125" y1="68258" x2="5256" y2="0"/>
                        <a14:foregroundMark x1="10227" y1="6444" x2="9801" y2="0"/>
                        <a14:foregroundMark x1="54119" y1="54654" x2="9091" y2="0"/>
                        <a14:foregroundMark x1="47017" y1="65394" x2="47017" y2="0"/>
                        <a14:foregroundMark x1="22727" y1="73747" x2="16619" y2="0"/>
                        <a14:foregroundMark x1="36222" y1="33890" x2="36222" y2="0"/>
                        <a14:foregroundMark x1="61080" y1="43198" x2="44460" y2="0"/>
                        <a14:foregroundMark x1="93466" y1="40811" x2="86222" y2="0"/>
                        <a14:foregroundMark x1="93324" y1="83294" x2="91477" y2="0"/>
                        <a14:foregroundMark x1="14205" y1="12649" x2="9233" y2="0"/>
                      </a14:backgroundRemoval>
                    </a14:imgEffect>
                  </a14:imgLayer>
                </a14:imgProps>
              </a:ext>
            </a:extLst>
          </a:blip>
          <a:srcRect l="2334" t="2397" r="5089" b="8926"/>
          <a:stretch>
            <a:fillRect/>
          </a:stretch>
        </p:blipFill>
        <p:spPr>
          <a:xfrm>
            <a:off x="2802255" y="1919605"/>
            <a:ext cx="6916420" cy="394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WPS 演示</Application>
  <PresentationFormat>宽屏</PresentationFormat>
  <Paragraphs>79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黑体</vt:lpstr>
      <vt:lpstr>Calibri</vt:lpstr>
      <vt:lpstr>微软雅黑</vt:lpstr>
      <vt:lpstr>Arial Rounded MT Bold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Administrator</cp:lastModifiedBy>
  <cp:revision>217</cp:revision>
  <dcterms:created xsi:type="dcterms:W3CDTF">2015-05-05T08:02:00Z</dcterms:created>
  <dcterms:modified xsi:type="dcterms:W3CDTF">2020-04-20T03:02:34Z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