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27" r:id="rId3"/>
    <p:sldId id="263" r:id="rId4"/>
    <p:sldId id="258" r:id="rId5"/>
    <p:sldId id="288" r:id="rId6"/>
    <p:sldId id="290" r:id="rId7"/>
    <p:sldId id="283" r:id="rId8"/>
    <p:sldId id="328" r:id="rId9"/>
    <p:sldId id="32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让智能小车回家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88396" y="4138040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启动电机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设置等待时间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停止电机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47F23E-F5DD-4A19-8E99-85FF0D70A39B}"/>
              </a:ext>
            </a:extLst>
          </p:cNvPr>
          <p:cNvSpPr txBox="1"/>
          <p:nvPr/>
        </p:nvSpPr>
        <p:spPr>
          <a:xfrm>
            <a:off x="8245016" y="241333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认识新模块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认识新指令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7900" y="1826301"/>
            <a:ext cx="10920851" cy="111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>
              <a:lnSpc>
                <a:spcPct val="200000"/>
              </a:lnSpc>
            </a:pP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在马路上行驶了很久的智能小车，感觉有些累了，想回家休息。让我们一起帮助它，从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点以最短的距离回到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点的家。</a:t>
            </a:r>
          </a:p>
        </p:txBody>
      </p:sp>
      <p:pic>
        <p:nvPicPr>
          <p:cNvPr id="10" name="图片 9" descr="2-1">
            <a:extLst>
              <a:ext uri="{FF2B5EF4-FFF2-40B4-BE49-F238E27FC236}">
                <a16:creationId xmlns:a16="http://schemas.microsoft.com/office/drawing/2014/main" id="{198CF634-3541-468C-A366-7B017A1D7205}"/>
              </a:ext>
            </a:extLst>
          </p:cNvPr>
          <p:cNvPicPr/>
          <p:nvPr/>
        </p:nvPicPr>
        <p:blipFill>
          <a:blip r:embed="rId4"/>
          <a:srcRect t="8000" b="14000"/>
          <a:stretch>
            <a:fillRect/>
          </a:stretch>
        </p:blipFill>
        <p:spPr>
          <a:xfrm>
            <a:off x="2586338" y="3573677"/>
            <a:ext cx="6139427" cy="2394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9FDE3AD-DE2B-4F28-AE81-E11B06F20C8A}"/>
              </a:ext>
            </a:extLst>
          </p:cNvPr>
          <p:cNvSpPr/>
          <p:nvPr/>
        </p:nvSpPr>
        <p:spPr>
          <a:xfrm>
            <a:off x="5838594" y="2505778"/>
            <a:ext cx="4862817" cy="232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电机</a:t>
            </a:r>
            <a:r>
              <a:rPr lang="zh-CN" altLang="en-US" sz="2000" dirty="0">
                <a:ea typeface="方正水柱简体" pitchFamily="2" charset="-122"/>
              </a:rPr>
              <a:t>	</a:t>
            </a:r>
          </a:p>
          <a:p>
            <a:pPr indent="457200">
              <a:lnSpc>
                <a:spcPct val="125000"/>
              </a:lnSpc>
            </a:pP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电机（又称“马达”）是依据电磁感应原理将电能转换为机械能的一种装置，很多常用电器和机械的动力源使用的就是各种各样的电机。好好搭搭智能小车有两个电机，主要通过电机模块分别驱动左右两个轮子实现行走</a:t>
            </a:r>
          </a:p>
        </p:txBody>
      </p:sp>
      <p:pic>
        <p:nvPicPr>
          <p:cNvPr id="18" name="图片 17" descr="2-2">
            <a:extLst>
              <a:ext uri="{FF2B5EF4-FFF2-40B4-BE49-F238E27FC236}">
                <a16:creationId xmlns:a16="http://schemas.microsoft.com/office/drawing/2014/main" id="{6C6758C1-5FE3-4300-9584-ACF49F999C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90589" y="1985661"/>
            <a:ext cx="2329002" cy="30174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347934-EC7B-451F-A1A6-FFA48678E115}"/>
              </a:ext>
            </a:extLst>
          </p:cNvPr>
          <p:cNvSpPr txBox="1"/>
          <p:nvPr/>
        </p:nvSpPr>
        <p:spPr>
          <a:xfrm>
            <a:off x="3907391" y="65724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认识新模块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023457" y="3070045"/>
            <a:ext cx="10016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使用这个指令可以设置指定端口电机的输出值，控制电机的转速。</a:t>
            </a:r>
            <a:endParaRPr lang="en-US" altLang="zh-CN" kern="100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ea typeface="方正水柱简体" pitchFamily="2" charset="-122"/>
            </a:endParaRPr>
          </a:p>
          <a:p>
            <a:endParaRPr lang="zh-CN" altLang="en-US" sz="2000" dirty="0">
              <a:ea typeface="方正水柱简体" pitchFamily="2" charset="-122"/>
            </a:endParaRPr>
          </a:p>
          <a:p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指令默认是连接到“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MA”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端口的，电机输出值为“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150”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。通过单击第一个参数的下拉列表，可以选择电机的连接端口：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MA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MB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M2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；通过单击第二个参数的下拉列表或者直接输入，可以设置电机的输出值，它的取值范围是（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-255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255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AB68AE2-D294-4D86-8B1A-49F7DBDEEF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7" y="1910571"/>
            <a:ext cx="3186814" cy="501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EB0BBA-8EBD-4B5E-B931-052A7C4B8CC7}"/>
              </a:ext>
            </a:extLst>
          </p:cNvPr>
          <p:cNvSpPr txBox="1"/>
          <p:nvPr/>
        </p:nvSpPr>
        <p:spPr>
          <a:xfrm>
            <a:off x="3907391" y="65724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认识新模块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21F5693F-275F-42CE-88C5-B898EA817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33952"/>
              </p:ext>
            </p:extLst>
          </p:nvPr>
        </p:nvGraphicFramePr>
        <p:xfrm>
          <a:off x="6529831" y="2884201"/>
          <a:ext cx="3721016" cy="31291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0731">
                  <a:extLst>
                    <a:ext uri="{9D8B030D-6E8A-4147-A177-3AD203B41FA5}">
                      <a16:colId xmlns:a16="http://schemas.microsoft.com/office/drawing/2014/main" val="2987678469"/>
                    </a:ext>
                  </a:extLst>
                </a:gridCol>
                <a:gridCol w="2561897">
                  <a:extLst>
                    <a:ext uri="{9D8B030D-6E8A-4147-A177-3AD203B41FA5}">
                      <a16:colId xmlns:a16="http://schemas.microsoft.com/office/drawing/2014/main" val="2035766459"/>
                    </a:ext>
                  </a:extLst>
                </a:gridCol>
                <a:gridCol w="878388">
                  <a:extLst>
                    <a:ext uri="{9D8B030D-6E8A-4147-A177-3AD203B41FA5}">
                      <a16:colId xmlns:a16="http://schemas.microsoft.com/office/drawing/2014/main" val="1136205412"/>
                    </a:ext>
                  </a:extLst>
                </a:gridCol>
              </a:tblGrid>
              <a:tr h="57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参数值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智能小车运行状态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725540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706861"/>
                  </a:ext>
                </a:extLst>
              </a:tr>
              <a:tr h="81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390421"/>
                  </a:ext>
                </a:extLst>
              </a:tr>
              <a:tr h="90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7185035"/>
                  </a:ext>
                </a:extLst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3449" y="67719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试一试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9A0905D-3B1B-44B2-95F6-E4A7D82DA9A8}"/>
              </a:ext>
            </a:extLst>
          </p:cNvPr>
          <p:cNvSpPr/>
          <p:nvPr/>
        </p:nvSpPr>
        <p:spPr>
          <a:xfrm>
            <a:off x="1026252" y="1802567"/>
            <a:ext cx="10391164" cy="74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请编写如下所示的程序，然后根据下方表格中的数据分别设置电机输出值，编译下载到智能小车后运行，观察不同参数下智能小车的运行状态，最后将观察结果记录到表格中。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17C240D-9D0D-459C-828C-CF8136A3C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32333"/>
              </p:ext>
            </p:extLst>
          </p:nvPr>
        </p:nvGraphicFramePr>
        <p:xfrm>
          <a:off x="1306003" y="2884202"/>
          <a:ext cx="3721016" cy="31291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0731">
                  <a:extLst>
                    <a:ext uri="{9D8B030D-6E8A-4147-A177-3AD203B41FA5}">
                      <a16:colId xmlns:a16="http://schemas.microsoft.com/office/drawing/2014/main" val="2987678469"/>
                    </a:ext>
                  </a:extLst>
                </a:gridCol>
                <a:gridCol w="2561897">
                  <a:extLst>
                    <a:ext uri="{9D8B030D-6E8A-4147-A177-3AD203B41FA5}">
                      <a16:colId xmlns:a16="http://schemas.microsoft.com/office/drawing/2014/main" val="2035766459"/>
                    </a:ext>
                  </a:extLst>
                </a:gridCol>
                <a:gridCol w="878388">
                  <a:extLst>
                    <a:ext uri="{9D8B030D-6E8A-4147-A177-3AD203B41FA5}">
                      <a16:colId xmlns:a16="http://schemas.microsoft.com/office/drawing/2014/main" val="1136205412"/>
                    </a:ext>
                  </a:extLst>
                </a:gridCol>
              </a:tblGrid>
              <a:tr h="57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参数值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智能小车运行状态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725540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706861"/>
                  </a:ext>
                </a:extLst>
              </a:tr>
              <a:tr h="819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390421"/>
                  </a:ext>
                </a:extLst>
              </a:tr>
              <a:tr h="90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7185035"/>
                  </a:ext>
                </a:extLst>
              </a:tr>
            </a:tbl>
          </a:graphicData>
        </a:graphic>
      </p:graphicFrame>
      <p:pic>
        <p:nvPicPr>
          <p:cNvPr id="5125" name="图片 448">
            <a:extLst>
              <a:ext uri="{FF2B5EF4-FFF2-40B4-BE49-F238E27FC236}">
                <a16:creationId xmlns:a16="http://schemas.microsoft.com/office/drawing/2014/main" id="{FD16B7E7-9832-4C35-8E9F-1110E8BF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86" y="4434078"/>
            <a:ext cx="2286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4DC26B3-78E0-4E71-9790-85DDB1E09495}"/>
              </a:ext>
            </a:extLst>
          </p:cNvPr>
          <p:cNvGrpSpPr/>
          <p:nvPr/>
        </p:nvGrpSpPr>
        <p:grpSpPr>
          <a:xfrm>
            <a:off x="1651450" y="3531225"/>
            <a:ext cx="7601136" cy="2390668"/>
            <a:chOff x="1651450" y="3531225"/>
            <a:chExt cx="7601136" cy="2390668"/>
          </a:xfrm>
        </p:grpSpPr>
        <p:pic>
          <p:nvPicPr>
            <p:cNvPr id="5124" name="图片 449">
              <a:extLst>
                <a:ext uri="{FF2B5EF4-FFF2-40B4-BE49-F238E27FC236}">
                  <a16:creationId xmlns:a16="http://schemas.microsoft.com/office/drawing/2014/main" id="{E26521BB-0FB9-40FC-BAE6-00148E9CB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111" y="3558499"/>
              <a:ext cx="22764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A1E9C47-37A3-48E8-84F4-8FBA965E6D90}"/>
                </a:ext>
              </a:extLst>
            </p:cNvPr>
            <p:cNvGrpSpPr/>
            <p:nvPr/>
          </p:nvGrpSpPr>
          <p:grpSpPr>
            <a:xfrm>
              <a:off x="1651450" y="3531225"/>
              <a:ext cx="2295525" cy="2390668"/>
              <a:chOff x="1651450" y="3531225"/>
              <a:chExt cx="2295525" cy="2390668"/>
            </a:xfrm>
          </p:grpSpPr>
          <p:pic>
            <p:nvPicPr>
              <p:cNvPr id="5126" name="图片 61">
                <a:extLst>
                  <a:ext uri="{FF2B5EF4-FFF2-40B4-BE49-F238E27FC236}">
                    <a16:creationId xmlns:a16="http://schemas.microsoft.com/office/drawing/2014/main" id="{DD963CCB-F6DA-40FE-9A84-84D0EC349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50" y="4448764"/>
                <a:ext cx="2286000" cy="619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图片 450">
                <a:extLst>
                  <a:ext uri="{FF2B5EF4-FFF2-40B4-BE49-F238E27FC236}">
                    <a16:creationId xmlns:a16="http://schemas.microsoft.com/office/drawing/2014/main" id="{F46A9911-2669-4B1C-98C9-280A120B8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975" y="5312293"/>
                <a:ext cx="22860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2" name="图片 455">
                <a:extLst>
                  <a:ext uri="{FF2B5EF4-FFF2-40B4-BE49-F238E27FC236}">
                    <a16:creationId xmlns:a16="http://schemas.microsoft.com/office/drawing/2014/main" id="{9388FCD3-0ED9-4A20-A70D-82B4AD619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975" y="3531225"/>
                <a:ext cx="2276475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1" name="图片 454">
              <a:extLst>
                <a:ext uri="{FF2B5EF4-FFF2-40B4-BE49-F238E27FC236}">
                  <a16:creationId xmlns:a16="http://schemas.microsoft.com/office/drawing/2014/main" id="{CA1D1E5D-3B03-4089-AED0-1E0D68B38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586" y="5172991"/>
              <a:ext cx="2276475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39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4213390" y="10287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69075" y="2060586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任务</a:t>
            </a:r>
            <a:r>
              <a:rPr lang="en-US" altLang="zh-CN" sz="2000" dirty="0">
                <a:ea typeface="方正水柱简体" pitchFamily="2" charset="-122"/>
              </a:rPr>
              <a:t>1</a:t>
            </a:r>
            <a:r>
              <a:rPr lang="zh-CN" altLang="en-US" sz="2000" dirty="0">
                <a:ea typeface="方正水柱简体" pitchFamily="2" charset="-122"/>
              </a:rPr>
              <a:t>：启动电机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04305E-0344-4259-945A-C0C0462B23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3" y="3429000"/>
            <a:ext cx="3187377" cy="1599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FE6CA26-C1D3-4FCC-A350-754892271CC6}"/>
              </a:ext>
            </a:extLst>
          </p:cNvPr>
          <p:cNvCxnSpPr/>
          <p:nvPr/>
        </p:nvCxnSpPr>
        <p:spPr>
          <a:xfrm flipH="1">
            <a:off x="8325394" y="10287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B01AA90-CC4F-410D-B86C-1EF5B5729EA9}"/>
              </a:ext>
            </a:extLst>
          </p:cNvPr>
          <p:cNvSpPr txBox="1"/>
          <p:nvPr/>
        </p:nvSpPr>
        <p:spPr>
          <a:xfrm>
            <a:off x="4784586" y="2060586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任务</a:t>
            </a:r>
            <a:r>
              <a:rPr lang="en-US" altLang="zh-CN" sz="2000" dirty="0">
                <a:ea typeface="方正水柱简体" pitchFamily="2" charset="-122"/>
              </a:rPr>
              <a:t>2</a:t>
            </a:r>
            <a:r>
              <a:rPr lang="zh-CN" altLang="en-US" sz="2000" dirty="0">
                <a:ea typeface="方正水柱简体" pitchFamily="2" charset="-122"/>
              </a:rPr>
              <a:t>：设置等待时间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232DBF-15F0-4529-9AD1-062DDF47D4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90" y="3429000"/>
            <a:ext cx="3149228" cy="179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1CB6EA-452D-4F16-A3D6-859143399C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48" y="3429000"/>
            <a:ext cx="2858099" cy="2364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9C3CCFE-8D60-401A-99DB-2552600F5894}"/>
              </a:ext>
            </a:extLst>
          </p:cNvPr>
          <p:cNvSpPr txBox="1"/>
          <p:nvPr/>
        </p:nvSpPr>
        <p:spPr>
          <a:xfrm>
            <a:off x="9198931" y="2060586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ea typeface="方正水柱简体" pitchFamily="2" charset="-122"/>
              </a:rPr>
              <a:t>任务</a:t>
            </a:r>
            <a:r>
              <a:rPr lang="en-US" altLang="zh-CN" sz="2000" dirty="0">
                <a:ea typeface="方正水柱简体" pitchFamily="2" charset="-122"/>
              </a:rPr>
              <a:t>3</a:t>
            </a:r>
            <a:r>
              <a:rPr lang="zh-CN" altLang="en-US" sz="2000" dirty="0">
                <a:ea typeface="方正水柱简体" pitchFamily="2" charset="-122"/>
              </a:rPr>
              <a:t>：停止电机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0963" y="653476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拓展与思考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9A0905D-3B1B-44B2-95F6-E4A7D82DA9A8}"/>
              </a:ext>
            </a:extLst>
          </p:cNvPr>
          <p:cNvSpPr/>
          <p:nvPr/>
        </p:nvSpPr>
        <p:spPr>
          <a:xfrm>
            <a:off x="992696" y="1532267"/>
            <a:ext cx="10391164" cy="10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>
              <a:lnSpc>
                <a:spcPct val="125000"/>
              </a:lnSpc>
            </a:pP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一起用智能小车玩“夺分奇兵”的游戏吧！最后比一比谁的得分最高。 </a:t>
            </a:r>
            <a:endParaRPr lang="en-US" altLang="zh-CN" kern="100" dirty="0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266700" algn="just">
              <a:lnSpc>
                <a:spcPct val="125000"/>
              </a:lnSpc>
            </a:pP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游戏规则：智能小车从起点沿着分数点行驶，如果准确到达一个分数点后，能够停止 </a:t>
            </a:r>
            <a:r>
              <a:rPr lang="en-US" altLang="zh-CN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秒再继续行驶，那么这个分数点的分数可以计入总分。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3B1F63-C28F-420F-B4A8-48C942F7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37" y="2818389"/>
            <a:ext cx="7937359" cy="10293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6D199F-52F6-4814-A60A-E8BD03A0D39C}"/>
              </a:ext>
            </a:extLst>
          </p:cNvPr>
          <p:cNvSpPr/>
          <p:nvPr/>
        </p:nvSpPr>
        <p:spPr>
          <a:xfrm>
            <a:off x="2468713" y="4498742"/>
            <a:ext cx="8235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经过调试、比赛，我所编写的智能小车程序最高得分是</a:t>
            </a: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分，这个程序保存在“好 好搭搭”网站上的名称是</a:t>
            </a: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</a:t>
            </a:r>
            <a:r>
              <a:rPr lang="zh-CN" alt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。将作品共享了以后，有</a:t>
            </a: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人给我点赞；综合别人给我提的建议，我认为还可以在以下方面进行改进</a:t>
            </a: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:______________________________________________________________________________</a:t>
            </a:r>
            <a:r>
              <a:rPr lang="zh-CN" altLang="en-US" sz="1600" kern="100" dirty="0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257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2855" y="2527966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471</Words>
  <Application>Microsoft Office PowerPoint</Application>
  <PresentationFormat>宽屏</PresentationFormat>
  <Paragraphs>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131</cp:revision>
  <dcterms:created xsi:type="dcterms:W3CDTF">2015-05-05T08:02:00Z</dcterms:created>
  <dcterms:modified xsi:type="dcterms:W3CDTF">2020-02-28T07:32:53Z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