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341" r:id="rId3"/>
    <p:sldId id="263" r:id="rId4"/>
    <p:sldId id="324" r:id="rId5"/>
    <p:sldId id="330" r:id="rId6"/>
    <p:sldId id="335" r:id="rId7"/>
    <p:sldId id="336" r:id="rId8"/>
    <p:sldId id="337" r:id="rId9"/>
    <p:sldId id="338" r:id="rId10"/>
    <p:sldId id="339" r:id="rId11"/>
    <p:sldId id="342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8D15"/>
    <a:srgbClr val="F2F2F2"/>
    <a:srgbClr val="C8833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2020/3/2/Monday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2020/3/2/Monday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2020/3/2/Monday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2020/3/2/Monday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2020/3/2/Monday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2020/3/2/Monday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2020/3/2/Monday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2020/3/2/Monday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2020/3/2/Monday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2020/3/2/Monday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2020/3/2/Monday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2020/3/2/Monday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300480" y="2023141"/>
            <a:ext cx="90932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基于</a:t>
            </a:r>
            <a:r>
              <a:rPr lang="en-US" altLang="zh-CN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Scratch</a:t>
            </a:r>
            <a:r>
              <a:rPr lang="zh-CN" altLang="en-US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的智能小车编程</a:t>
            </a: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623" y="4969611"/>
            <a:ext cx="3404753" cy="126995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15670" y="2980027"/>
            <a:ext cx="1036021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让智能小车转弯</a:t>
            </a:r>
            <a:endParaRPr lang="en-US" altLang="zh-CN" sz="4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738544" cy="971686"/>
            <a:chOff x="606969" y="381190"/>
            <a:chExt cx="2738544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365484" y="660400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拓展与思考</a:t>
              </a: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2442457C-8037-4D65-BF3C-DEF0FAD4DEED}"/>
              </a:ext>
            </a:extLst>
          </p:cNvPr>
          <p:cNvSpPr/>
          <p:nvPr/>
        </p:nvSpPr>
        <p:spPr>
          <a:xfrm>
            <a:off x="2366633" y="3664364"/>
            <a:ext cx="1624913" cy="820900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18" name="等腰三角形 17">
            <a:extLst>
              <a:ext uri="{FF2B5EF4-FFF2-40B4-BE49-F238E27FC236}">
                <a16:creationId xmlns:a16="http://schemas.microsoft.com/office/drawing/2014/main" id="{D94AE6FC-3929-4DEA-B317-0BC1D66F3F01}"/>
              </a:ext>
            </a:extLst>
          </p:cNvPr>
          <p:cNvSpPr>
            <a:spLocks noChangeAspect="1"/>
          </p:cNvSpPr>
          <p:nvPr/>
        </p:nvSpPr>
        <p:spPr>
          <a:xfrm>
            <a:off x="5346215" y="3292484"/>
            <a:ext cx="1499570" cy="1206176"/>
          </a:xfrm>
          <a:prstGeom prst="triangl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4BC27FA1-9611-49E9-A315-D6492200C614}"/>
              </a:ext>
            </a:extLst>
          </p:cNvPr>
          <p:cNvSpPr>
            <a:spLocks noChangeAspect="1"/>
          </p:cNvSpPr>
          <p:nvPr/>
        </p:nvSpPr>
        <p:spPr>
          <a:xfrm>
            <a:off x="8328021" y="3237761"/>
            <a:ext cx="1234945" cy="1234945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FB96939-D257-479B-AB47-BA3AD45195F5}"/>
              </a:ext>
            </a:extLst>
          </p:cNvPr>
          <p:cNvSpPr/>
          <p:nvPr/>
        </p:nvSpPr>
        <p:spPr>
          <a:xfrm>
            <a:off x="1747706" y="1735724"/>
            <a:ext cx="8243582" cy="858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    会转弯的智能小车还可以走出很多花样轨迹。请选择下列图形中的一个，编写程序让智能小车移动的轨迹与所选图形相同。</a:t>
            </a:r>
          </a:p>
        </p:txBody>
      </p:sp>
    </p:spTree>
    <p:extLst>
      <p:ext uri="{BB962C8B-B14F-4D97-AF65-F5344CB8AC3E}">
        <p14:creationId xmlns:p14="http://schemas.microsoft.com/office/powerpoint/2010/main" val="533959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623" y="4969611"/>
            <a:ext cx="3404753" cy="126995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15890" y="2660650"/>
            <a:ext cx="10360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谢谢观看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678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49959" y="57884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课程思路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031533" y="182180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一、情景描述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906581" y="1841382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二、知识与概念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031533" y="3449443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三、作品制作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688396" y="4138040"/>
            <a:ext cx="27494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从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A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点直行到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B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点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在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B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点向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C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点方向转弯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3.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从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B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点直行到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C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点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989426" y="3553265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四、拓展与思考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699732" y="2589601"/>
            <a:ext cx="40318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三种状态控制小车轮子速度来转弯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情境描述</a:t>
              </a: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D3E7F6ED-03CF-4078-AA1D-65E9C6B2016E}"/>
              </a:ext>
            </a:extLst>
          </p:cNvPr>
          <p:cNvSpPr/>
          <p:nvPr/>
        </p:nvSpPr>
        <p:spPr>
          <a:xfrm>
            <a:off x="1098958" y="1694090"/>
            <a:ext cx="9957732" cy="1556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除了直行，转弯也是智能小车必备的基本功能之一。本课我们就来研究如何让小车从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点直行到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点后，能顺利转弯并直行到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点。</a:t>
            </a:r>
          </a:p>
          <a:p>
            <a:pPr indent="457200">
              <a:lnSpc>
                <a:spcPct val="125000"/>
              </a:lnSpc>
            </a:pPr>
            <a:endParaRPr lang="zh-CN" altLang="en-US" sz="2000" dirty="0">
              <a:ea typeface="方正水柱简体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A1D8382-DDF2-4945-9DF8-FB5B9CC22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278" y="2954023"/>
            <a:ext cx="7887111" cy="28897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700351" cy="971686"/>
            <a:chOff x="606969" y="381190"/>
            <a:chExt cx="2700351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327291" y="660400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知识与概念</a:t>
              </a:r>
            </a:p>
          </p:txBody>
        </p:sp>
      </p:grpSp>
      <p:sp>
        <p:nvSpPr>
          <p:cNvPr id="15" name="矩形 14"/>
          <p:cNvSpPr/>
          <p:nvPr/>
        </p:nvSpPr>
        <p:spPr>
          <a:xfrm>
            <a:off x="1139723" y="1410883"/>
            <a:ext cx="10369971" cy="943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要让智能小车转弯，可以通过控制左右两个轮子的速度来实现。两个轮子的速度差不一样，小车转弯时的状态也不同，常见的有以下三种：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" name="图片 9" descr="3-a">
            <a:extLst>
              <a:ext uri="{FF2B5EF4-FFF2-40B4-BE49-F238E27FC236}">
                <a16:creationId xmlns:a16="http://schemas.microsoft.com/office/drawing/2014/main" id="{8EAB09F5-791D-44DD-97A2-EC8FACE829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600" t="5482" r="8364" b="10543"/>
          <a:stretch>
            <a:fillRect/>
          </a:stretch>
        </p:blipFill>
        <p:spPr>
          <a:xfrm>
            <a:off x="1580979" y="2727260"/>
            <a:ext cx="1856218" cy="177633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4418439B-E97E-41A5-B985-E9ED747B229F}"/>
              </a:ext>
            </a:extLst>
          </p:cNvPr>
          <p:cNvSpPr/>
          <p:nvPr/>
        </p:nvSpPr>
        <p:spPr>
          <a:xfrm>
            <a:off x="1580979" y="4926880"/>
            <a:ext cx="2504654" cy="1308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dirty="0">
                <a:solidFill>
                  <a:srgbClr val="3F8D1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原地转圈：</a:t>
            </a:r>
            <a:endParaRPr lang="en-US" altLang="zh-CN" sz="2000" dirty="0">
              <a:solidFill>
                <a:srgbClr val="3F8D1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左侧轮子正转，同时右侧轮子用同样的速度反转；小车绕中心轴原地转圈。</a:t>
            </a: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" name="图片 13" descr="3-b">
            <a:extLst>
              <a:ext uri="{FF2B5EF4-FFF2-40B4-BE49-F238E27FC236}">
                <a16:creationId xmlns:a16="http://schemas.microsoft.com/office/drawing/2014/main" id="{B0823192-41EF-419B-889D-DA7D62555C0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761" t="5859" r="10031" b="10463"/>
          <a:stretch>
            <a:fillRect/>
          </a:stretch>
        </p:blipFill>
        <p:spPr>
          <a:xfrm>
            <a:off x="5299112" y="2727260"/>
            <a:ext cx="1833078" cy="1776330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26C9D69F-9666-40A4-8471-04D3D3C2325D}"/>
              </a:ext>
            </a:extLst>
          </p:cNvPr>
          <p:cNvSpPr/>
          <p:nvPr/>
        </p:nvSpPr>
        <p:spPr>
          <a:xfrm>
            <a:off x="5233861" y="4834547"/>
            <a:ext cx="2374954" cy="1401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dirty="0">
                <a:solidFill>
                  <a:srgbClr val="3F8D1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绕右侧轮子转圈：</a:t>
            </a:r>
            <a:endParaRPr lang="en-US" altLang="zh-CN" sz="2000" dirty="0">
              <a:solidFill>
                <a:srgbClr val="3F8D1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左侧轮子正转，右侧轮子不动；小车绕右侧轮子转圈。</a:t>
            </a: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" name="图片 17" descr="3-c">
            <a:extLst>
              <a:ext uri="{FF2B5EF4-FFF2-40B4-BE49-F238E27FC236}">
                <a16:creationId xmlns:a16="http://schemas.microsoft.com/office/drawing/2014/main" id="{3AD46BD2-53B2-49CC-8C07-D091A0517E8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837" t="4559" r="8366" b="4209"/>
          <a:stretch>
            <a:fillRect/>
          </a:stretch>
        </p:blipFill>
        <p:spPr>
          <a:xfrm>
            <a:off x="8994104" y="2056838"/>
            <a:ext cx="1949115" cy="2336353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D7F9BF19-9BEB-402F-B45B-E990D368060C}"/>
              </a:ext>
            </a:extLst>
          </p:cNvPr>
          <p:cNvSpPr/>
          <p:nvPr/>
        </p:nvSpPr>
        <p:spPr>
          <a:xfrm>
            <a:off x="9007493" y="4834547"/>
            <a:ext cx="2233756" cy="1308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dirty="0">
                <a:solidFill>
                  <a:srgbClr val="3F8D1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向右前方偏转：</a:t>
            </a:r>
            <a:endParaRPr lang="en-US" altLang="zh-CN" sz="2000" dirty="0">
              <a:solidFill>
                <a:srgbClr val="3F8D1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左侧轮子快速正转，右侧轮子慢速正转；小车向着右前方偏转。</a:t>
            </a: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试一试</a:t>
              </a: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E150789E-E336-4FA9-9F4D-27CDEBDBD236}"/>
              </a:ext>
            </a:extLst>
          </p:cNvPr>
          <p:cNvSpPr/>
          <p:nvPr/>
        </p:nvSpPr>
        <p:spPr>
          <a:xfrm>
            <a:off x="3400993" y="647793"/>
            <a:ext cx="83587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请编写程序，然后分别设置电机输出值，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修改参数值，下载至小车，</a:t>
            </a:r>
            <a:r>
              <a:rPr lang="zh-CN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观察不同参数下的运动状态。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1F53255-20E0-4A2A-BA32-C45ACA93FC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853" y="1593986"/>
            <a:ext cx="3270923" cy="90942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888E7EC9-6B1B-4DB5-9D0F-516533F0DB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358647"/>
              </p:ext>
            </p:extLst>
          </p:nvPr>
        </p:nvGraphicFramePr>
        <p:xfrm>
          <a:off x="1041601" y="2734335"/>
          <a:ext cx="4565056" cy="8890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429973">
                  <a:extLst>
                    <a:ext uri="{9D8B030D-6E8A-4147-A177-3AD203B41FA5}">
                      <a16:colId xmlns:a16="http://schemas.microsoft.com/office/drawing/2014/main" val="3397833653"/>
                    </a:ext>
                  </a:extLst>
                </a:gridCol>
                <a:gridCol w="2135083">
                  <a:extLst>
                    <a:ext uri="{9D8B030D-6E8A-4147-A177-3AD203B41FA5}">
                      <a16:colId xmlns:a16="http://schemas.microsoft.com/office/drawing/2014/main" val="16212026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kern="1200" dirty="0">
                          <a:solidFill>
                            <a:schemeClr val="tx1"/>
                          </a:solidFill>
                          <a:latin typeface="+mn-lt"/>
                          <a:ea typeface="方正水柱简体" pitchFamily="2" charset="-122"/>
                          <a:cs typeface="+mn-cs"/>
                        </a:rPr>
                        <a:t>左右轮状态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方正水柱简体" pitchFamily="2" charset="-122"/>
                          <a:cs typeface="+mn-cs"/>
                        </a:rPr>
                        <a:t>运动状态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786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左轮正传    右轮反转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789685"/>
                  </a:ext>
                </a:extLst>
              </a:tr>
            </a:tbl>
          </a:graphicData>
        </a:graphic>
      </p:graphicFrame>
      <p:pic>
        <p:nvPicPr>
          <p:cNvPr id="16" name="图片 15">
            <a:extLst>
              <a:ext uri="{FF2B5EF4-FFF2-40B4-BE49-F238E27FC236}">
                <a16:creationId xmlns:a16="http://schemas.microsoft.com/office/drawing/2014/main" id="{F8387E71-B34D-4CA5-8B18-F426C40220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05" y="1571095"/>
            <a:ext cx="3270923" cy="93231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220C52F4-6B7C-4B74-B938-73F6EFDA11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504980"/>
              </p:ext>
            </p:extLst>
          </p:nvPr>
        </p:nvGraphicFramePr>
        <p:xfrm>
          <a:off x="6766229" y="2734335"/>
          <a:ext cx="4565056" cy="8890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429973">
                  <a:extLst>
                    <a:ext uri="{9D8B030D-6E8A-4147-A177-3AD203B41FA5}">
                      <a16:colId xmlns:a16="http://schemas.microsoft.com/office/drawing/2014/main" val="3397833653"/>
                    </a:ext>
                  </a:extLst>
                </a:gridCol>
                <a:gridCol w="2135083">
                  <a:extLst>
                    <a:ext uri="{9D8B030D-6E8A-4147-A177-3AD203B41FA5}">
                      <a16:colId xmlns:a16="http://schemas.microsoft.com/office/drawing/2014/main" val="16212026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kern="1200" dirty="0">
                          <a:solidFill>
                            <a:schemeClr val="tx1"/>
                          </a:solidFill>
                          <a:latin typeface="+mn-lt"/>
                          <a:ea typeface="方正水柱简体" pitchFamily="2" charset="-122"/>
                          <a:cs typeface="+mn-cs"/>
                        </a:rPr>
                        <a:t>左右轮状态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方正水柱简体" pitchFamily="2" charset="-122"/>
                          <a:cs typeface="+mn-cs"/>
                        </a:rPr>
                        <a:t>运动状态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786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绕右侧轮子转圈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789685"/>
                  </a:ext>
                </a:extLst>
              </a:tr>
            </a:tbl>
          </a:graphicData>
        </a:graphic>
      </p:graphicFrame>
      <p:pic>
        <p:nvPicPr>
          <p:cNvPr id="19" name="图片 18">
            <a:extLst>
              <a:ext uri="{FF2B5EF4-FFF2-40B4-BE49-F238E27FC236}">
                <a16:creationId xmlns:a16="http://schemas.microsoft.com/office/drawing/2014/main" id="{7E8A0A5A-59FB-4526-8340-B184AD934D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853" y="4055831"/>
            <a:ext cx="3463431" cy="97151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" name="表格 19">
            <a:extLst>
              <a:ext uri="{FF2B5EF4-FFF2-40B4-BE49-F238E27FC236}">
                <a16:creationId xmlns:a16="http://schemas.microsoft.com/office/drawing/2014/main" id="{7248CD3F-5487-4605-8BB1-386B829F5B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329553"/>
              </p:ext>
            </p:extLst>
          </p:nvPr>
        </p:nvGraphicFramePr>
        <p:xfrm>
          <a:off x="1118463" y="5212014"/>
          <a:ext cx="4565056" cy="8890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429973">
                  <a:extLst>
                    <a:ext uri="{9D8B030D-6E8A-4147-A177-3AD203B41FA5}">
                      <a16:colId xmlns:a16="http://schemas.microsoft.com/office/drawing/2014/main" val="3397833653"/>
                    </a:ext>
                  </a:extLst>
                </a:gridCol>
                <a:gridCol w="2135083">
                  <a:extLst>
                    <a:ext uri="{9D8B030D-6E8A-4147-A177-3AD203B41FA5}">
                      <a16:colId xmlns:a16="http://schemas.microsoft.com/office/drawing/2014/main" val="16212026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kern="1200" dirty="0">
                          <a:solidFill>
                            <a:schemeClr val="tx1"/>
                          </a:solidFill>
                          <a:latin typeface="+mn-lt"/>
                          <a:ea typeface="方正水柱简体" pitchFamily="2" charset="-122"/>
                          <a:cs typeface="+mn-cs"/>
                        </a:rPr>
                        <a:t>左右轮状态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方正水柱简体" pitchFamily="2" charset="-122"/>
                          <a:cs typeface="+mn-cs"/>
                        </a:rPr>
                        <a:t>运动状态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786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左轮比右轮转得快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789685"/>
                  </a:ext>
                </a:extLst>
              </a:tr>
            </a:tbl>
          </a:graphicData>
        </a:graphic>
      </p:graphicFrame>
      <p:pic>
        <p:nvPicPr>
          <p:cNvPr id="21" name="图片 20">
            <a:extLst>
              <a:ext uri="{FF2B5EF4-FFF2-40B4-BE49-F238E27FC236}">
                <a16:creationId xmlns:a16="http://schemas.microsoft.com/office/drawing/2014/main" id="{507F29F5-77C0-4293-A6D9-497F700A57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939" y="4056148"/>
            <a:ext cx="3463431" cy="101738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表格 21">
            <a:extLst>
              <a:ext uri="{FF2B5EF4-FFF2-40B4-BE49-F238E27FC236}">
                <a16:creationId xmlns:a16="http://schemas.microsoft.com/office/drawing/2014/main" id="{FD7998F4-D1CF-47AE-96BA-C08844E5FB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860673"/>
              </p:ext>
            </p:extLst>
          </p:nvPr>
        </p:nvGraphicFramePr>
        <p:xfrm>
          <a:off x="6766229" y="5212014"/>
          <a:ext cx="4565056" cy="8890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429973">
                  <a:extLst>
                    <a:ext uri="{9D8B030D-6E8A-4147-A177-3AD203B41FA5}">
                      <a16:colId xmlns:a16="http://schemas.microsoft.com/office/drawing/2014/main" val="3397833653"/>
                    </a:ext>
                  </a:extLst>
                </a:gridCol>
                <a:gridCol w="2135083">
                  <a:extLst>
                    <a:ext uri="{9D8B030D-6E8A-4147-A177-3AD203B41FA5}">
                      <a16:colId xmlns:a16="http://schemas.microsoft.com/office/drawing/2014/main" val="16212026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kern="1200" dirty="0">
                          <a:solidFill>
                            <a:schemeClr val="tx1"/>
                          </a:solidFill>
                          <a:latin typeface="+mn-lt"/>
                          <a:ea typeface="方正水柱简体" pitchFamily="2" charset="-122"/>
                          <a:cs typeface="+mn-cs"/>
                        </a:rPr>
                        <a:t>左右轮状态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方正水柱简体" pitchFamily="2" charset="-122"/>
                          <a:cs typeface="+mn-cs"/>
                        </a:rPr>
                        <a:t>运动状态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786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789685"/>
                  </a:ext>
                </a:extLst>
              </a:tr>
            </a:tbl>
          </a:graphicData>
        </a:graphic>
      </p:graphicFrame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9E8E6F29-72CA-4B01-8449-03CF526B1337}"/>
              </a:ext>
            </a:extLst>
          </p:cNvPr>
          <p:cNvCxnSpPr>
            <a:cxnSpLocks/>
          </p:cNvCxnSpPr>
          <p:nvPr/>
        </p:nvCxnSpPr>
        <p:spPr>
          <a:xfrm flipH="1">
            <a:off x="6096000" y="1434517"/>
            <a:ext cx="16283" cy="498245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21B58E07-7D99-4AA9-B468-FACECA7E5721}"/>
              </a:ext>
            </a:extLst>
          </p:cNvPr>
          <p:cNvCxnSpPr>
            <a:cxnSpLocks/>
          </p:cNvCxnSpPr>
          <p:nvPr/>
        </p:nvCxnSpPr>
        <p:spPr>
          <a:xfrm flipH="1">
            <a:off x="803443" y="3884894"/>
            <a:ext cx="1095626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277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作品制作</a:t>
              </a:r>
            </a:p>
          </p:txBody>
        </p:sp>
      </p:grpSp>
      <p:pic>
        <p:nvPicPr>
          <p:cNvPr id="11" name="图片 10" descr="3-3">
            <a:extLst>
              <a:ext uri="{FF2B5EF4-FFF2-40B4-BE49-F238E27FC236}">
                <a16:creationId xmlns:a16="http://schemas.microsoft.com/office/drawing/2014/main" id="{FAF2673E-D0D0-4CDA-AB50-534F10E25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100854"/>
            <a:ext cx="4640976" cy="49469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AE49DAC-BCFA-48D8-9F33-1026CDF461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991" y="4231658"/>
            <a:ext cx="4956882" cy="1816158"/>
          </a:xfrm>
          <a:prstGeom prst="rect">
            <a:avLst/>
          </a:prstGeom>
        </p:spPr>
      </p:pic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26419359-9737-4C20-AC99-D93786EB7305}"/>
              </a:ext>
            </a:extLst>
          </p:cNvPr>
          <p:cNvCxnSpPr/>
          <p:nvPr/>
        </p:nvCxnSpPr>
        <p:spPr>
          <a:xfrm flipH="1">
            <a:off x="5464111" y="622300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2E62BCF3-3A66-4508-A7B0-178121D66F5D}"/>
              </a:ext>
            </a:extLst>
          </p:cNvPr>
          <p:cNvSpPr/>
          <p:nvPr/>
        </p:nvSpPr>
        <p:spPr>
          <a:xfrm>
            <a:off x="841543" y="2018002"/>
            <a:ext cx="40097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    要让智能小车从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点经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点到达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点，可以分三个步骤来完成：首先小车从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点直行到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点，然后在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点转弯，最后从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点直行到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点。</a:t>
            </a:r>
          </a:p>
        </p:txBody>
      </p:sp>
    </p:spTree>
    <p:extLst>
      <p:ext uri="{BB962C8B-B14F-4D97-AF65-F5344CB8AC3E}">
        <p14:creationId xmlns:p14="http://schemas.microsoft.com/office/powerpoint/2010/main" val="1497260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作品制作</a:t>
              </a: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2AE49DAC-BCFA-48D8-9F33-1026CDF46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547" y="2976464"/>
            <a:ext cx="4956882" cy="1816158"/>
          </a:xfrm>
          <a:prstGeom prst="rect">
            <a:avLst/>
          </a:prstGeom>
        </p:spPr>
      </p:pic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26419359-9737-4C20-AC99-D93786EB7305}"/>
              </a:ext>
            </a:extLst>
          </p:cNvPr>
          <p:cNvCxnSpPr/>
          <p:nvPr/>
        </p:nvCxnSpPr>
        <p:spPr>
          <a:xfrm flipH="1">
            <a:off x="5464111" y="622300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>
            <a:extLst>
              <a:ext uri="{FF2B5EF4-FFF2-40B4-BE49-F238E27FC236}">
                <a16:creationId xmlns:a16="http://schemas.microsoft.com/office/drawing/2014/main" id="{76F4CCE9-4E87-4072-916D-680DBB0526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93693"/>
            <a:ext cx="4852181" cy="398169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2C3E82BE-0069-4942-8434-398599C8D97C}"/>
              </a:ext>
            </a:extLst>
          </p:cNvPr>
          <p:cNvSpPr/>
          <p:nvPr/>
        </p:nvSpPr>
        <p:spPr>
          <a:xfrm>
            <a:off x="6096000" y="712329"/>
            <a:ext cx="3364852" cy="92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dirty="0">
                <a:solidFill>
                  <a:schemeClr val="accent6">
                    <a:lumMod val="75000"/>
                  </a:schemeClr>
                </a:solidFill>
                <a:ea typeface="方正水柱简体" pitchFamily="2" charset="-122"/>
              </a:rPr>
              <a:t>A—&gt;B</a:t>
            </a:r>
            <a:r>
              <a:rPr lang="zh-CN" altLang="en-US" sz="4000" dirty="0">
                <a:solidFill>
                  <a:schemeClr val="accent6">
                    <a:lumMod val="75000"/>
                  </a:schemeClr>
                </a:solidFill>
                <a:ea typeface="方正水柱简体" pitchFamily="2" charset="-122"/>
              </a:rPr>
              <a:t>直行</a:t>
            </a:r>
            <a:endParaRPr lang="en-US" altLang="zh-CN" sz="4000" dirty="0">
              <a:ea typeface="方正水柱简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6206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作品制作</a:t>
              </a: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2AE49DAC-BCFA-48D8-9F33-1026CDF46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547" y="2976464"/>
            <a:ext cx="4956882" cy="1816158"/>
          </a:xfrm>
          <a:prstGeom prst="rect">
            <a:avLst/>
          </a:prstGeom>
        </p:spPr>
      </p:pic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26419359-9737-4C20-AC99-D93786EB7305}"/>
              </a:ext>
            </a:extLst>
          </p:cNvPr>
          <p:cNvCxnSpPr/>
          <p:nvPr/>
        </p:nvCxnSpPr>
        <p:spPr>
          <a:xfrm flipH="1">
            <a:off x="5464111" y="622300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2C3E82BE-0069-4942-8434-398599C8D97C}"/>
              </a:ext>
            </a:extLst>
          </p:cNvPr>
          <p:cNvSpPr/>
          <p:nvPr/>
        </p:nvSpPr>
        <p:spPr>
          <a:xfrm>
            <a:off x="6096000" y="530478"/>
            <a:ext cx="5292557" cy="917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dirty="0">
                <a:solidFill>
                  <a:schemeClr val="accent6">
                    <a:lumMod val="75000"/>
                  </a:schemeClr>
                </a:solidFill>
                <a:ea typeface="方正水柱简体" pitchFamily="2" charset="-122"/>
              </a:rPr>
              <a:t>B</a:t>
            </a:r>
            <a:r>
              <a:rPr lang="zh-CN" altLang="en-US" sz="4000" dirty="0">
                <a:solidFill>
                  <a:schemeClr val="accent6">
                    <a:lumMod val="75000"/>
                  </a:schemeClr>
                </a:solidFill>
                <a:ea typeface="方正水柱简体" pitchFamily="2" charset="-122"/>
              </a:rPr>
              <a:t>点向</a:t>
            </a:r>
            <a:r>
              <a:rPr lang="en-US" altLang="zh-CN" sz="4000" dirty="0">
                <a:solidFill>
                  <a:schemeClr val="accent6">
                    <a:lumMod val="75000"/>
                  </a:schemeClr>
                </a:solidFill>
                <a:ea typeface="方正水柱简体" pitchFamily="2" charset="-122"/>
              </a:rPr>
              <a:t>C</a:t>
            </a:r>
            <a:r>
              <a:rPr lang="zh-CN" altLang="en-US" sz="4000" dirty="0">
                <a:solidFill>
                  <a:schemeClr val="accent6">
                    <a:lumMod val="75000"/>
                  </a:schemeClr>
                </a:solidFill>
                <a:ea typeface="方正水柱简体" pitchFamily="2" charset="-122"/>
              </a:rPr>
              <a:t>转向</a:t>
            </a:r>
            <a:endParaRPr lang="en-US" altLang="zh-CN" sz="4000" dirty="0">
              <a:ea typeface="方正水柱简体" pitchFamily="2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E8EFE49-BE1E-4C77-BF26-035757A9ED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32581"/>
            <a:ext cx="4446814" cy="4670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9131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作品制作</a:t>
              </a: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2AE49DAC-BCFA-48D8-9F33-1026CDF46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547" y="2976464"/>
            <a:ext cx="4956882" cy="1816158"/>
          </a:xfrm>
          <a:prstGeom prst="rect">
            <a:avLst/>
          </a:prstGeom>
        </p:spPr>
      </p:pic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26419359-9737-4C20-AC99-D93786EB7305}"/>
              </a:ext>
            </a:extLst>
          </p:cNvPr>
          <p:cNvCxnSpPr/>
          <p:nvPr/>
        </p:nvCxnSpPr>
        <p:spPr>
          <a:xfrm flipH="1">
            <a:off x="5464111" y="622300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2C3E82BE-0069-4942-8434-398599C8D97C}"/>
              </a:ext>
            </a:extLst>
          </p:cNvPr>
          <p:cNvSpPr/>
          <p:nvPr/>
        </p:nvSpPr>
        <p:spPr>
          <a:xfrm>
            <a:off x="6096000" y="530478"/>
            <a:ext cx="5292557" cy="917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dirty="0">
                <a:solidFill>
                  <a:schemeClr val="accent6">
                    <a:lumMod val="75000"/>
                  </a:schemeClr>
                </a:solidFill>
                <a:ea typeface="方正水柱简体" pitchFamily="2" charset="-122"/>
              </a:rPr>
              <a:t>B</a:t>
            </a:r>
            <a:r>
              <a:rPr lang="zh-CN" altLang="en-US" sz="4000" dirty="0">
                <a:solidFill>
                  <a:schemeClr val="accent6">
                    <a:lumMod val="75000"/>
                  </a:schemeClr>
                </a:solidFill>
                <a:ea typeface="方正水柱简体" pitchFamily="2" charset="-122"/>
              </a:rPr>
              <a:t>点到</a:t>
            </a:r>
            <a:r>
              <a:rPr lang="en-US" altLang="zh-CN" sz="4000" dirty="0">
                <a:solidFill>
                  <a:schemeClr val="accent6">
                    <a:lumMod val="75000"/>
                  </a:schemeClr>
                </a:solidFill>
                <a:ea typeface="方正水柱简体" pitchFamily="2" charset="-122"/>
              </a:rPr>
              <a:t>C</a:t>
            </a:r>
            <a:r>
              <a:rPr lang="zh-CN" altLang="en-US" sz="4000" dirty="0">
                <a:solidFill>
                  <a:schemeClr val="accent6">
                    <a:lumMod val="75000"/>
                  </a:schemeClr>
                </a:solidFill>
                <a:ea typeface="方正水柱简体" pitchFamily="2" charset="-122"/>
              </a:rPr>
              <a:t>直行</a:t>
            </a:r>
            <a:endParaRPr lang="en-US" altLang="zh-CN" sz="4000" dirty="0">
              <a:ea typeface="方正水柱简体" pitchFamily="2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26AB93A7-0199-4129-A270-11726068D9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77599"/>
            <a:ext cx="3798672" cy="4874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4206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402</Words>
  <Application>Microsoft Office PowerPoint</Application>
  <PresentationFormat>宽屏</PresentationFormat>
  <Paragraphs>45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黑体</vt:lpstr>
      <vt:lpstr>楷体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赵骞</dc:creator>
  <cp:lastModifiedBy>862788511@qq.com</cp:lastModifiedBy>
  <cp:revision>168</cp:revision>
  <dcterms:created xsi:type="dcterms:W3CDTF">2015-05-05T08:02:00Z</dcterms:created>
  <dcterms:modified xsi:type="dcterms:W3CDTF">2020-03-02T06:18:18Z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2052-11.1.0.8013</vt:lpwstr>
  </property>
</Properties>
</file>