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314" r:id="rId2"/>
    <p:sldId id="2316" r:id="rId3"/>
    <p:sldId id="2315" r:id="rId4"/>
    <p:sldId id="1489" r:id="rId5"/>
    <p:sldId id="2323" r:id="rId6"/>
    <p:sldId id="2324" r:id="rId7"/>
    <p:sldId id="2326" r:id="rId8"/>
    <p:sldId id="2325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8"/>
    <p:restoredTop sz="96318" autoAdjust="0"/>
  </p:normalViewPr>
  <p:slideViewPr>
    <p:cSldViewPr snapToGrid="0">
      <p:cViewPr varScale="1">
        <p:scale>
          <a:sx n="106" d="100"/>
          <a:sy n="106" d="100"/>
        </p:scale>
        <p:origin x="66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33F80-539D-4707-9841-183974CC1F85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A775D-D46C-46CC-AD07-85213D52E0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899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BA338-C754-4EDE-B0F7-9C541DAB2653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Freeform 9"/>
          <p:cNvSpPr/>
          <p:nvPr/>
        </p:nvSpPr>
        <p:spPr bwMode="auto">
          <a:xfrm>
            <a:off x="8905461" y="3630414"/>
            <a:ext cx="3286538" cy="3227586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962107" y="3746763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dirty="0">
                <a:gradFill>
                  <a:gsLst>
                    <a:gs pos="0">
                      <a:schemeClr val="accent1"/>
                    </a:gs>
                    <a:gs pos="43000">
                      <a:schemeClr val="accent2"/>
                    </a:gs>
                  </a:gsLst>
                  <a:lin ang="108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“</a:t>
            </a:r>
          </a:p>
        </p:txBody>
      </p:sp>
      <p:sp>
        <p:nvSpPr>
          <p:cNvPr id="8" name="半闭框 6"/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2630731" y="2255092"/>
            <a:ext cx="5690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Nano</a:t>
            </a:r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实验箱微课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10" name="PA-文本框 6"/>
          <p:cNvSpPr txBox="1"/>
          <p:nvPr>
            <p:custDataLst>
              <p:tags r:id="rId2"/>
            </p:custDataLst>
          </p:nvPr>
        </p:nvSpPr>
        <p:spPr>
          <a:xfrm>
            <a:off x="2010484" y="3368804"/>
            <a:ext cx="6537168" cy="584775"/>
          </a:xfrm>
          <a:prstGeom prst="rect">
            <a:avLst/>
          </a:prstGeom>
          <a:solidFill>
            <a:schemeClr val="tx1">
              <a:alpha val="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algn="dist"/>
            <a:r>
              <a:rPr lang="zh-CN" altLang="en-US" sz="3200" spc="3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好好搭搭在线</a:t>
            </a:r>
            <a:endParaRPr lang="en-US" altLang="zh-CN" sz="3200" spc="300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13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/>
          <p:cNvSpPr/>
          <p:nvPr/>
        </p:nvSpPr>
        <p:spPr bwMode="auto">
          <a:xfrm>
            <a:off x="5935844" y="472698"/>
            <a:ext cx="6256156" cy="6385302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矩形 13"/>
          <p:cNvSpPr/>
          <p:nvPr/>
        </p:nvSpPr>
        <p:spPr>
          <a:xfrm>
            <a:off x="0" y="1670179"/>
            <a:ext cx="12192000" cy="3163754"/>
          </a:xfrm>
          <a:prstGeom prst="rect">
            <a:avLst/>
          </a:prstGeom>
          <a:blipFill>
            <a:blip r:embed="rId3"/>
            <a:stretch>
              <a:fillRect t="-88043" b="-684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矩形 12"/>
          <p:cNvSpPr/>
          <p:nvPr/>
        </p:nvSpPr>
        <p:spPr>
          <a:xfrm>
            <a:off x="0" y="1670179"/>
            <a:ext cx="12192000" cy="3163754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318096" y="2024008"/>
            <a:ext cx="2381772" cy="2190931"/>
            <a:chOff x="1470701" y="2113791"/>
            <a:chExt cx="3820826" cy="3607097"/>
          </a:xfrm>
        </p:grpSpPr>
        <p:sp>
          <p:nvSpPr>
            <p:cNvPr id="8" name="矩形 1"/>
            <p:cNvSpPr/>
            <p:nvPr/>
          </p:nvSpPr>
          <p:spPr>
            <a:xfrm>
              <a:off x="1470701" y="2113791"/>
              <a:ext cx="3820826" cy="36070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9" name="矩形 3"/>
            <p:cNvSpPr/>
            <p:nvPr/>
          </p:nvSpPr>
          <p:spPr>
            <a:xfrm>
              <a:off x="1470701" y="5244371"/>
              <a:ext cx="1339402" cy="47651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" name="矩形 4"/>
            <p:cNvSpPr/>
            <p:nvPr/>
          </p:nvSpPr>
          <p:spPr>
            <a:xfrm>
              <a:off x="2810101" y="5244371"/>
              <a:ext cx="1566931" cy="47651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1" name="文本框 15"/>
            <p:cNvSpPr txBox="1"/>
            <p:nvPr/>
          </p:nvSpPr>
          <p:spPr>
            <a:xfrm>
              <a:off x="2019199" y="2488299"/>
              <a:ext cx="2723828" cy="238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好好搭搭</a:t>
              </a:r>
              <a:endPara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4" name="文本框 17"/>
          <p:cNvSpPr txBox="1"/>
          <p:nvPr/>
        </p:nvSpPr>
        <p:spPr>
          <a:xfrm>
            <a:off x="4895083" y="2657808"/>
            <a:ext cx="5740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亮度传感器的使用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9"/>
          <p:cNvSpPr/>
          <p:nvPr/>
        </p:nvSpPr>
        <p:spPr bwMode="auto">
          <a:xfrm>
            <a:off x="9554817" y="4268122"/>
            <a:ext cx="2637181" cy="2589877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0" y="0"/>
            <a:ext cx="10266691" cy="6858000"/>
            <a:chOff x="0" y="0"/>
            <a:chExt cx="10266691" cy="6858000"/>
          </a:xfrm>
        </p:grpSpPr>
        <p:sp>
          <p:nvSpPr>
            <p:cNvPr id="26" name="Freeform 9"/>
            <p:cNvSpPr/>
            <p:nvPr/>
          </p:nvSpPr>
          <p:spPr bwMode="auto">
            <a:xfrm rot="10800000">
              <a:off x="3550508" y="3175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dist"/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0"/>
              <a:ext cx="3550508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7" name="íślîḑê"/>
          <p:cNvGrpSpPr/>
          <p:nvPr/>
        </p:nvGrpSpPr>
        <p:grpSpPr>
          <a:xfrm>
            <a:off x="5014984" y="1216132"/>
            <a:ext cx="4539832" cy="776637"/>
            <a:chOff x="2034026" y="1655335"/>
            <a:chExt cx="3649632" cy="624349"/>
          </a:xfrm>
        </p:grpSpPr>
        <p:sp>
          <p:nvSpPr>
            <p:cNvPr id="21" name="ïş1îḓê"/>
            <p:cNvSpPr/>
            <p:nvPr/>
          </p:nvSpPr>
          <p:spPr>
            <a:xfrm>
              <a:off x="2034026" y="1655335"/>
              <a:ext cx="624349" cy="624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01</a:t>
              </a:r>
            </a:p>
          </p:txBody>
        </p:sp>
        <p:sp>
          <p:nvSpPr>
            <p:cNvPr id="22" name="ïṣḷîḓe"/>
            <p:cNvSpPr/>
            <p:nvPr/>
          </p:nvSpPr>
          <p:spPr bwMode="auto">
            <a:xfrm>
              <a:off x="2763152" y="1670076"/>
              <a:ext cx="2920506" cy="558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基础知识</a:t>
              </a:r>
              <a:endParaRPr lang="en-US" altLang="zh-CN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9" name="ísļïďe"/>
          <p:cNvGrpSpPr/>
          <p:nvPr/>
        </p:nvGrpSpPr>
        <p:grpSpPr>
          <a:xfrm>
            <a:off x="5014636" y="2953766"/>
            <a:ext cx="4494164" cy="776637"/>
            <a:chOff x="2034026" y="3326376"/>
            <a:chExt cx="3612919" cy="624349"/>
          </a:xfrm>
        </p:grpSpPr>
        <p:sp>
          <p:nvSpPr>
            <p:cNvPr id="17" name="íšḻídè"/>
            <p:cNvSpPr/>
            <p:nvPr/>
          </p:nvSpPr>
          <p:spPr>
            <a:xfrm>
              <a:off x="2034026" y="3326376"/>
              <a:ext cx="624349" cy="62434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02</a:t>
              </a:r>
            </a:p>
          </p:txBody>
        </p:sp>
        <p:sp>
          <p:nvSpPr>
            <p:cNvPr id="18" name="îśļïḑè"/>
            <p:cNvSpPr/>
            <p:nvPr/>
          </p:nvSpPr>
          <p:spPr bwMode="auto">
            <a:xfrm>
              <a:off x="2763151" y="3466328"/>
              <a:ext cx="2883794" cy="480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指令学习</a:t>
              </a:r>
              <a:endParaRPr lang="en-US" altLang="zh-CN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6" name="isļíḋe"/>
          <p:cNvSpPr/>
          <p:nvPr/>
        </p:nvSpPr>
        <p:spPr bwMode="auto">
          <a:xfrm>
            <a:off x="5921953" y="4656367"/>
            <a:ext cx="3562311" cy="65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lnSpc>
                <a:spcPct val="120000"/>
              </a:lnSpc>
            </a:pPr>
            <a:r>
              <a:rPr lang="zh-CN" altLang="en-US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程序代码</a:t>
            </a:r>
          </a:p>
        </p:txBody>
      </p:sp>
      <p:cxnSp>
        <p:nvCxnSpPr>
          <p:cNvPr id="11" name="直接连接符 19"/>
          <p:cNvCxnSpPr/>
          <p:nvPr/>
        </p:nvCxnSpPr>
        <p:spPr>
          <a:xfrm>
            <a:off x="6051164" y="2097330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21"/>
          <p:cNvCxnSpPr/>
          <p:nvPr/>
        </p:nvCxnSpPr>
        <p:spPr>
          <a:xfrm>
            <a:off x="6050816" y="3834964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22"/>
          <p:cNvCxnSpPr/>
          <p:nvPr/>
        </p:nvCxnSpPr>
        <p:spPr>
          <a:xfrm>
            <a:off x="6051165" y="5363477"/>
            <a:ext cx="3457984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H_Others_1"/>
          <p:cNvSpPr txBox="1"/>
          <p:nvPr>
            <p:custDataLst>
              <p:tags r:id="rId1"/>
            </p:custDataLst>
          </p:nvPr>
        </p:nvSpPr>
        <p:spPr>
          <a:xfrm>
            <a:off x="700179" y="2982026"/>
            <a:ext cx="2150150" cy="923290"/>
          </a:xfrm>
          <a:prstGeom prst="rect">
            <a:avLst/>
          </a:prstGeom>
          <a:noFill/>
        </p:spPr>
        <p:txBody>
          <a:bodyPr wrap="square" lIns="108000" tIns="0" rIns="0" bIns="0" rtlCol="0" anchor="ctr" anchorCtr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目录</a:t>
            </a:r>
          </a:p>
        </p:txBody>
      </p:sp>
      <p:sp>
        <p:nvSpPr>
          <p:cNvPr id="28" name="íšḻídè"/>
          <p:cNvSpPr/>
          <p:nvPr/>
        </p:nvSpPr>
        <p:spPr>
          <a:xfrm>
            <a:off x="5014636" y="4553880"/>
            <a:ext cx="776637" cy="776637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03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 dirty="0"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3175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基础知识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19" name="矩形 18"/>
          <p:cNvSpPr/>
          <p:nvPr/>
        </p:nvSpPr>
        <p:spPr>
          <a:xfrm>
            <a:off x="1088555" y="1226721"/>
            <a:ext cx="10054653" cy="961281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sym typeface="思源黑体" panose="020B0500000000000000" pitchFamily="34" charset="-122"/>
              </a:rPr>
              <a:t>亮度传感器也称为光敏传感器，其实是一个光敏管，能够感知周围光线的强度，通过转化和采集后输出具体数值，亮度越大，数值越大，反之越小。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1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87FBFC1-FA93-46BF-BD9F-89DDEBCF4D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6" r="12734"/>
          <a:stretch/>
        </p:blipFill>
        <p:spPr>
          <a:xfrm>
            <a:off x="886200" y="2155789"/>
            <a:ext cx="5317374" cy="417056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2535882-723D-4A9C-A98D-6F77CD3F9479}"/>
              </a:ext>
            </a:extLst>
          </p:cNvPr>
          <p:cNvSpPr/>
          <p:nvPr/>
        </p:nvSpPr>
        <p:spPr>
          <a:xfrm>
            <a:off x="3727269" y="4241073"/>
            <a:ext cx="722812" cy="8098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214028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指令学习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5F0542E-79E0-4713-A5BA-68DCA156B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799" y="1947712"/>
            <a:ext cx="2061075" cy="61068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D9FD99E-13EC-4B2F-AB29-E0461B3BA3D4}"/>
              </a:ext>
            </a:extLst>
          </p:cNvPr>
          <p:cNvSpPr txBox="1"/>
          <p:nvPr/>
        </p:nvSpPr>
        <p:spPr>
          <a:xfrm>
            <a:off x="2037805" y="3044846"/>
            <a:ext cx="780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这条指令在输入类别指令中，使用这条指令用来读取亮度传感器返回的值。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程序代码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939BA63-24AC-4FBE-9CEA-967767780CFC}"/>
              </a:ext>
            </a:extLst>
          </p:cNvPr>
          <p:cNvSpPr txBox="1"/>
          <p:nvPr/>
        </p:nvSpPr>
        <p:spPr>
          <a:xfrm>
            <a:off x="3759267" y="126238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直接显示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A54C671-9D4A-421E-A8B3-B6AC81A93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492" y="1960924"/>
            <a:ext cx="4514850" cy="26574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程序代码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67D0A89-3C60-4556-BCE5-1820E791EF59}"/>
              </a:ext>
            </a:extLst>
          </p:cNvPr>
          <p:cNvSpPr txBox="1"/>
          <p:nvPr/>
        </p:nvSpPr>
        <p:spPr>
          <a:xfrm>
            <a:off x="3691886" y="122393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自动感应灯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66D3D53-C429-4F09-B48E-BEF36A299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56" y="1593269"/>
            <a:ext cx="5267325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55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" name="Freeform 9"/>
          <p:cNvSpPr/>
          <p:nvPr/>
        </p:nvSpPr>
        <p:spPr bwMode="auto">
          <a:xfrm>
            <a:off x="8905461" y="3630414"/>
            <a:ext cx="3286538" cy="3227586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-765979" y="2908947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D9A78"/>
                    </a:gs>
                    <a:gs pos="43000">
                      <a:srgbClr val="8BC145"/>
                    </a:gs>
                  </a:gsLst>
                  <a:lin ang="10800000" scaled="1"/>
                </a:gra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“</a:t>
            </a:r>
          </a:p>
        </p:txBody>
      </p:sp>
      <p:sp>
        <p:nvSpPr>
          <p:cNvPr id="8" name="半闭框 6"/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1969583" y="2401115"/>
            <a:ext cx="5690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  <a:sym typeface="思源黑体" panose="020B0500000000000000" pitchFamily="34" charset="-122"/>
              </a:rPr>
              <a:t>谢谢观看</a:t>
            </a:r>
          </a:p>
        </p:txBody>
      </p:sp>
      <p:sp>
        <p:nvSpPr>
          <p:cNvPr id="11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0E1D4189-C6CE-4E0A-8573-37DE6D2BCA2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C:\Users\codi\Desktop"/>
  <p:tag name="ISPRING_PRESENTATION_TITLE" val="演示文稿2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8230036"/>
  <p:tag name="MH_LIBRARY" val="CONTENTS"/>
  <p:tag name="MH_TYPE" val="OTHERS"/>
  <p:tag name="ID" val="5535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</TotalTime>
  <Words>115</Words>
  <Application>Microsoft Office PowerPoint</Application>
  <PresentationFormat>宽屏</PresentationFormat>
  <Paragraphs>37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等线</vt:lpstr>
      <vt:lpstr>黑体</vt:lpstr>
      <vt:lpstr>思源黑体</vt:lpstr>
      <vt:lpstr>字魂35号-经典雅黑</vt:lpstr>
      <vt:lpstr>Arial</vt:lpstr>
      <vt:lpstr>Calibri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Administrator</cp:lastModifiedBy>
  <cp:revision>51</cp:revision>
  <dcterms:created xsi:type="dcterms:W3CDTF">2019-11-11T11:40:00Z</dcterms:created>
  <dcterms:modified xsi:type="dcterms:W3CDTF">2020-05-07T01:37:54Z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