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  <p:sldMasterId id="2147483669" r:id="rId4"/>
  </p:sldMasterIdLst>
  <p:notesMasterIdLst>
    <p:notesMasterId r:id="rId6"/>
  </p:notesMasterIdLst>
  <p:sldIdLst>
    <p:sldId id="256" r:id="rId5"/>
    <p:sldId id="257" r:id="rId7"/>
    <p:sldId id="258" r:id="rId8"/>
    <p:sldId id="302" r:id="rId9"/>
    <p:sldId id="332" r:id="rId10"/>
    <p:sldId id="259" r:id="rId11"/>
    <p:sldId id="333" r:id="rId12"/>
    <p:sldId id="260" r:id="rId13"/>
    <p:sldId id="322" r:id="rId14"/>
    <p:sldId id="261" r:id="rId15"/>
    <p:sldId id="334" r:id="rId16"/>
    <p:sldId id="335" r:id="rId17"/>
    <p:sldId id="323" r:id="rId18"/>
    <p:sldId id="288" r:id="rId19"/>
    <p:sldId id="285" r:id="rId2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oda07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7E5D"/>
    <a:srgbClr val="009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6314" autoAdjust="0"/>
  </p:normalViewPr>
  <p:slideViewPr>
    <p:cSldViewPr>
      <p:cViewPr varScale="1">
        <p:scale>
          <a:sx n="145" d="100"/>
          <a:sy n="145" d="100"/>
        </p:scale>
        <p:origin x="606" y="120"/>
      </p:cViewPr>
      <p:guideLst>
        <p:guide orient="horz" pos="1557"/>
        <p:guide pos="29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C5B276FC-40CA-4FE8-B0AB-B83A8F9A0683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BF37141F-B290-4B47-BA90-28DAE3B85FF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02412" y="1731661"/>
            <a:ext cx="8139178" cy="674375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2444" y="2674144"/>
            <a:ext cx="8139113" cy="601028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30079" y="545783"/>
            <a:ext cx="2948940" cy="836295"/>
          </a:xfrm>
        </p:spPr>
        <p:txBody>
          <a:bodyPr anchor="ctr" anchorCtr="0"/>
          <a:lstStyle>
            <a:lvl1pPr>
              <a:defRPr sz="2400"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3853815" y="545783"/>
            <a:ext cx="4629150" cy="4052411"/>
          </a:xfrm>
        </p:spPr>
        <p:txBody>
          <a:bodyPr/>
          <a:lstStyle>
            <a:lvl1pPr>
              <a:defRPr sz="1800">
                <a:latin typeface="+mn-ea"/>
                <a:ea typeface="+mn-ea"/>
              </a:defRPr>
            </a:lvl1pPr>
            <a:lvl2pPr marL="342900" indent="0">
              <a:buNone/>
              <a:defRPr sz="18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630079" y="1679734"/>
            <a:ext cx="2948940" cy="2918936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800">
                <a:latin typeface="+mn-ea"/>
                <a:ea typeface="+mn-ea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>
              <a:sym typeface="+mn-ea"/>
            </a:endParaRPr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502444" y="4203859"/>
            <a:ext cx="8139113" cy="418624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502444" y="481013"/>
            <a:ext cx="8139113" cy="341709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7334" cy="515112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350996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4715828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67693"/>
            <a:ext cx="8139178" cy="674375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2.png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611560" y="1491630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STC8H8K64U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  <a:endParaRPr lang="zh-CN" altLang="en-US" sz="1400" spc="3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214340" y="3302050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文本框 20"/>
          <p:cNvSpPr txBox="1"/>
          <p:nvPr/>
        </p:nvSpPr>
        <p:spPr>
          <a:xfrm>
            <a:off x="1269827" y="3286659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76355" y="3286659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圆角矩形 8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1886044" y="2050120"/>
            <a:ext cx="2569210" cy="64389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FLASH</a:t>
            </a:r>
            <a:r>
              <a:rPr lang="zh-CN" alt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模块</a:t>
            </a:r>
            <a:endParaRPr lang="zh-CN" altLang="en-US" sz="3600" kern="0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27591" y="2891667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08805" y="289690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74852" y="2896902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35053" y="2891666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71622" y="288283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指令学习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4381952" y="1126229"/>
            <a:ext cx="4466838" cy="6261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在存储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-FLASH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类别指令中，用于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初始化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FLASH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引脚</a:t>
            </a:r>
            <a:r>
              <a:rPr 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，默认引脚是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P2_2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20405" y="2637408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1" name="组合 10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3" name="同心圆 12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4381882" y="2605831"/>
            <a:ext cx="4466838" cy="6261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在存储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-FLASH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类别指令中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，芯片型号，配合芯片读取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ID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指令一起使用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020405" y="1172463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0" name="组合 19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1" name="同心圆 20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椭圆 22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20405" y="3963288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5" name="组合 24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6" name="同心圆 25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" name="椭圆 27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4381882" y="3816776"/>
            <a:ext cx="4466838" cy="6261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在存储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-FLASH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类别指令中，使用这条指令可以读取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FLASH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芯片的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ID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2080" y="1042670"/>
            <a:ext cx="2800985" cy="5289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080" y="2606040"/>
            <a:ext cx="1208405" cy="4368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80" y="3825875"/>
            <a:ext cx="1447800" cy="419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指令学习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4381952" y="1126229"/>
            <a:ext cx="4466838" cy="6261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在存储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-FLASH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类别指令中，用于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把 buf 的数据写入到 Flash 中。</a:t>
            </a:r>
            <a:endParaRPr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20405" y="2637408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1" name="组合 10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3" name="同心圆 12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4381882" y="2605831"/>
            <a:ext cx="4466838" cy="6261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在存储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-FLASH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类别指令中，用于读取 Flash 数据到 buf。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020405" y="1126743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0" name="组合 19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1" name="同心圆 20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椭圆 22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20405" y="3963288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5" name="组合 24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6" name="同心圆 25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" name="椭圆 27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4381882" y="3962826"/>
            <a:ext cx="4466838" cy="3467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在存储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-FLASH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类别指令中，用于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FLASH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清除指定扇区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4770" y="2637155"/>
            <a:ext cx="2919730" cy="4057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770" y="1170940"/>
            <a:ext cx="2919730" cy="3651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770" y="3919855"/>
            <a:ext cx="1633220" cy="420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指令学习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4381952" y="1126229"/>
            <a:ext cx="4466838" cy="3467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在存储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-FLASH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类别指令中，用于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FLASH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全片擦除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20405" y="2637408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1" name="组合 10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3" name="同心圆 12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4381882" y="2605831"/>
            <a:ext cx="4466838" cy="6261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在存储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-FLASH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类别指令中，可以让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FLASH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进入到掉电模式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020405" y="1126743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0" name="组合 19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1" name="同心圆 20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椭圆 22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20405" y="3963288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5" name="组合 24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6" name="同心圆 25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" name="椭圆 27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4381882" y="3983146"/>
            <a:ext cx="4466838" cy="3467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在存储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-FLASH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类别指令中，用于唤醒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FLASH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4310" y="1102995"/>
            <a:ext cx="2333625" cy="381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310" y="2637155"/>
            <a:ext cx="1466850" cy="390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310" y="3930015"/>
            <a:ext cx="942975" cy="40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程序编写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3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69316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</a:t>
            </a:r>
            <a:r>
              <a:rPr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 buf 的数据写入到 Flash 当中，然后再将写入的数据</a:t>
            </a:r>
            <a:endParaRPr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l"/>
            <a:r>
              <a:rPr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读取到 readbuf 当中，并且用 </a:t>
            </a:r>
            <a:r>
              <a:rPr 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数码管</a:t>
            </a:r>
            <a:r>
              <a:rPr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 descr="FLASH程序_16137831518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7065" y="938530"/>
            <a:ext cx="3227070" cy="4048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314977" y="1563638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STC8H8K64U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  <a:endParaRPr lang="zh-CN" altLang="en-US" sz="1400" spc="3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框 23"/>
          <p:cNvSpPr txBox="1"/>
          <p:nvPr/>
        </p:nvSpPr>
        <p:spPr>
          <a:xfrm>
            <a:off x="3280660" y="3236580"/>
            <a:ext cx="1676058" cy="2995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>
              <a:defRPr sz="1600"/>
            </a:lvl1pPr>
          </a:lstStyle>
          <a:p>
            <a:pPr algn="ctr"/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时间：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月</a:t>
            </a: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524706" y="1999248"/>
            <a:ext cx="4698719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感谢您的聆听</a:t>
            </a:r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endParaRPr lang="en-US" altLang="zh-CN" sz="4400" kern="0" cap="all" dirty="0">
              <a:solidFill>
                <a:srgbClr val="EEECE1">
                  <a:lumMod val="2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65527" y="2911854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46741" y="291708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12788" y="2917089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72989" y="2911853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9558" y="290301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917757" y="3251979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2" name="文本框 20"/>
          <p:cNvSpPr txBox="1"/>
          <p:nvPr/>
        </p:nvSpPr>
        <p:spPr>
          <a:xfrm>
            <a:off x="973244" y="3236588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279772" y="3236588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圆角矩形 23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2575115">
            <a:off x="623370" y="1401906"/>
            <a:ext cx="2474497" cy="244900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MH_SubTitle_1"/>
          <p:cNvSpPr/>
          <p:nvPr>
            <p:custDataLst>
              <p:tags r:id="rId1"/>
            </p:custDataLst>
          </p:nvPr>
        </p:nvSpPr>
        <p:spPr>
          <a:xfrm>
            <a:off x="4716016" y="1635646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硬件概述</a:t>
            </a:r>
            <a:endParaRPr lang="zh-CN" altLang="en-US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MH_Other_1"/>
          <p:cNvSpPr/>
          <p:nvPr>
            <p:custDataLst>
              <p:tags r:id="rId2"/>
            </p:custDataLst>
          </p:nvPr>
        </p:nvSpPr>
        <p:spPr>
          <a:xfrm>
            <a:off x="4214789" y="1635646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MH_SubTitle_2"/>
          <p:cNvSpPr/>
          <p:nvPr>
            <p:custDataLst>
              <p:tags r:id="rId3"/>
            </p:custDataLst>
          </p:nvPr>
        </p:nvSpPr>
        <p:spPr>
          <a:xfrm>
            <a:off x="4716016" y="2347639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指令学习</a:t>
            </a:r>
            <a:endParaRPr lang="zh-CN" altLang="en-US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Other_2"/>
          <p:cNvSpPr/>
          <p:nvPr>
            <p:custDataLst>
              <p:tags r:id="rId4"/>
            </p:custDataLst>
          </p:nvPr>
        </p:nvSpPr>
        <p:spPr>
          <a:xfrm>
            <a:off x="4214789" y="2347639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SubTitle_3"/>
          <p:cNvSpPr/>
          <p:nvPr>
            <p:custDataLst>
              <p:tags r:id="rId5"/>
            </p:custDataLst>
          </p:nvPr>
        </p:nvSpPr>
        <p:spPr>
          <a:xfrm>
            <a:off x="4716016" y="3059633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sz="1600" kern="0" dirty="0">
                <a:solidFill>
                  <a:srgbClr val="FF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程序编写</a:t>
            </a:r>
            <a:endParaRPr lang="zh-CN" altLang="en-US" sz="1600" kern="0" dirty="0">
              <a:solidFill>
                <a:srgbClr val="FF999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MH_Other_3"/>
          <p:cNvSpPr/>
          <p:nvPr>
            <p:custDataLst>
              <p:tags r:id="rId6"/>
            </p:custDataLst>
          </p:nvPr>
        </p:nvSpPr>
        <p:spPr>
          <a:xfrm>
            <a:off x="4214789" y="3059633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rgbClr val="FF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Others_1"/>
          <p:cNvSpPr txBox="1"/>
          <p:nvPr>
            <p:custDataLst>
              <p:tags r:id="rId7"/>
            </p:custDataLst>
          </p:nvPr>
        </p:nvSpPr>
        <p:spPr>
          <a:xfrm>
            <a:off x="838786" y="2101715"/>
            <a:ext cx="2043664" cy="72228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7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  <a:endParaRPr kumimoji="0" lang="zh-CN" altLang="en-US" sz="47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s_2"/>
          <p:cNvSpPr txBox="1"/>
          <p:nvPr>
            <p:custDataLst>
              <p:tags r:id="rId8"/>
            </p:custDataLst>
          </p:nvPr>
        </p:nvSpPr>
        <p:spPr>
          <a:xfrm>
            <a:off x="849108" y="2824003"/>
            <a:ext cx="2023020" cy="3064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硬件概述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8102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硬件概述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295" y="2803352"/>
            <a:ext cx="8102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引脚位置</a:t>
            </a:r>
            <a:endParaRPr lang="zh-CN" altLang="en-US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5943295" y="3144560"/>
            <a:ext cx="9499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电路原理图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01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6" name="TextBox 11"/>
          <p:cNvSpPr txBox="1"/>
          <p:nvPr/>
        </p:nvSpPr>
        <p:spPr>
          <a:xfrm>
            <a:off x="4418383" y="3144347"/>
            <a:ext cx="8102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引脚定义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硬件概述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1317625" y="1356995"/>
            <a:ext cx="3598545" cy="265239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W25Q32JV 有 16384 个可编程页，每个页有 256 个字节。最多 256 字节可以一次被编程。页可以按 16 组(4KB 扇区擦除)、128 组擦除(32KB 块擦除)、256 组(64KB 块擦除)或整个芯片(芯片擦除)。W25Q32JV 已经分别有 1024 个可擦扇区和 64 个可擦块。小的 4KB 部门允许更大的需要数据和参数存储的应用程序的灵活性。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50865" y="1856105"/>
            <a:ext cx="2466975" cy="1285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硬件概述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1326515" y="856615"/>
            <a:ext cx="4608830" cy="334708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W25Q32JV 支持标准串行外设接口(SPI)和高性能双/四输出，以及双/四 I/O SPI：串行时钟，芯片选择，串行数据 I/O0 (DI)，I/O1 (DO)，I/O2，和 I/O3。SPI 时钟频率高达 133MHz，支持允许等效时266MHz(133MHz x 2)用于双 I/O 和532MHz (133MHz x 4)用于四次 I/O时，使用快速读双/四次 I / O 指令。这些传输速率可以超过标准的异步 8 位和 16 位并行Flash 记忆。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此外，该设备支持 JEDEC 标准制造商和设备 ID 和 SFDP 寄存器，一个 64 位唯一序列号和三个 256 字节安全寄存器。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7329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引脚位置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077637" y="919707"/>
            <a:ext cx="3010707" cy="3729466"/>
          </a:xfrm>
          <a:prstGeom prst="roundRect">
            <a:avLst>
              <a:gd name="adj" fmla="val 3967"/>
            </a:avLst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27855" y="918845"/>
            <a:ext cx="3308985" cy="3723640"/>
          </a:xfrm>
          <a:prstGeom prst="rect">
            <a:avLst/>
          </a:prstGeom>
          <a:solidFill>
            <a:srgbClr val="FF9999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25" y="918994"/>
            <a:ext cx="2060455" cy="3525803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47" y="988209"/>
            <a:ext cx="2271913" cy="3593037"/>
          </a:xfrm>
          <a:prstGeom prst="rect">
            <a:avLst/>
          </a:prstGeom>
        </p:spPr>
      </p:pic>
      <p:sp>
        <p:nvSpPr>
          <p:cNvPr id="87" name="矩形 86"/>
          <p:cNvSpPr/>
          <p:nvPr/>
        </p:nvSpPr>
        <p:spPr>
          <a:xfrm>
            <a:off x="2341880" y="1976755"/>
            <a:ext cx="257810" cy="2565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6102985" y="1551305"/>
            <a:ext cx="347345" cy="269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0" name="直接箭头连接符 89"/>
          <p:cNvCxnSpPr>
            <a:endCxn id="92" idx="1"/>
          </p:cNvCxnSpPr>
          <p:nvPr/>
        </p:nvCxnSpPr>
        <p:spPr>
          <a:xfrm flipV="1">
            <a:off x="2545080" y="2105025"/>
            <a:ext cx="641350" cy="215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/>
          <p:cNvSpPr txBox="1"/>
          <p:nvPr/>
        </p:nvSpPr>
        <p:spPr>
          <a:xfrm>
            <a:off x="3186430" y="1951355"/>
            <a:ext cx="8388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ea"/>
              </a:rPr>
              <a:t>FLASH</a:t>
            </a:r>
            <a:endParaRPr lang="en-US" sz="14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94" name="直接箭头连接符 93"/>
          <p:cNvCxnSpPr/>
          <p:nvPr/>
        </p:nvCxnSpPr>
        <p:spPr>
          <a:xfrm flipH="1">
            <a:off x="5579745" y="1686560"/>
            <a:ext cx="523240" cy="209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本框 96"/>
          <p:cNvSpPr txBox="1"/>
          <p:nvPr/>
        </p:nvSpPr>
        <p:spPr>
          <a:xfrm>
            <a:off x="5034280" y="1551305"/>
            <a:ext cx="61277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+mn-ea"/>
                <a:cs typeface="+mn-ea"/>
              </a:rPr>
              <a:t>P2_2</a:t>
            </a:r>
            <a:endParaRPr lang="en-US" sz="14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引脚定义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0190" y="852805"/>
            <a:ext cx="6038215" cy="3538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电路原理图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1115" y="1147445"/>
            <a:ext cx="5831840" cy="3058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指令学习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02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1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2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3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MH" val="20161022203400"/>
  <p:tag name="MH_LIBRARY" val="GRAPHIC"/>
  <p:tag name="MH_TYPE" val="Other"/>
  <p:tag name="MH_ORDER" val="1"/>
</p:tagLst>
</file>

<file path=ppt/tags/tag4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2"/>
</p:tagLst>
</file>

<file path=ppt/tags/tag5.xml><?xml version="1.0" encoding="utf-8"?>
<p:tagLst xmlns:p="http://schemas.openxmlformats.org/presentationml/2006/main">
  <p:tag name="MH" val="20161022203400"/>
  <p:tag name="MH_LIBRARY" val="GRAPHIC"/>
  <p:tag name="MH_TYPE" val="Other"/>
  <p:tag name="MH_ORDER" val="2"/>
</p:tagLst>
</file>

<file path=ppt/tags/tag6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3"/>
</p:tagLst>
</file>

<file path=ppt/tags/tag7.xml><?xml version="1.0" encoding="utf-8"?>
<p:tagLst xmlns:p="http://schemas.openxmlformats.org/presentationml/2006/main">
  <p:tag name="MH" val="20161022203400"/>
  <p:tag name="MH_LIBRARY" val="GRAPHIC"/>
  <p:tag name="MH_TYPE" val="Other"/>
  <p:tag name="MH_ORDER" val="3"/>
</p:tagLst>
</file>

<file path=ppt/tags/tag8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1040</Words>
  <Application>WPS 演示</Application>
  <PresentationFormat>全屏显示(16:9)</PresentationFormat>
  <Paragraphs>109</Paragraphs>
  <Slides>15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Calibri</vt:lpstr>
      <vt:lpstr>Calibri</vt:lpstr>
      <vt:lpstr>Arial Unicode MS</vt:lpstr>
      <vt:lpstr>webwppDefTheme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陈哲东</cp:lastModifiedBy>
  <cp:revision>17</cp:revision>
  <dcterms:created xsi:type="dcterms:W3CDTF">2021-01-29T07:48:00Z</dcterms:created>
  <dcterms:modified xsi:type="dcterms:W3CDTF">2021-02-20T03:29:05Z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2052-11.1.0.10116</vt:lpwstr>
  </property>
</Properties>
</file>